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72" r:id="rId3"/>
  </p:sldMasterIdLst>
  <p:notesMasterIdLst>
    <p:notesMasterId r:id="rId35"/>
  </p:notesMasterIdLst>
  <p:handoutMasterIdLst>
    <p:handoutMasterId r:id="rId36"/>
  </p:handoutMasterIdLst>
  <p:sldIdLst>
    <p:sldId id="256" r:id="rId4"/>
    <p:sldId id="316" r:id="rId5"/>
    <p:sldId id="314" r:id="rId6"/>
    <p:sldId id="320" r:id="rId7"/>
    <p:sldId id="330" r:id="rId8"/>
    <p:sldId id="277" r:id="rId9"/>
    <p:sldId id="325" r:id="rId10"/>
    <p:sldId id="279" r:id="rId11"/>
    <p:sldId id="346" r:id="rId12"/>
    <p:sldId id="261" r:id="rId13"/>
    <p:sldId id="337" r:id="rId14"/>
    <p:sldId id="267" r:id="rId15"/>
    <p:sldId id="285" r:id="rId16"/>
    <p:sldId id="287" r:id="rId17"/>
    <p:sldId id="331" r:id="rId18"/>
    <p:sldId id="340" r:id="rId19"/>
    <p:sldId id="344" r:id="rId20"/>
    <p:sldId id="294" r:id="rId21"/>
    <p:sldId id="274" r:id="rId22"/>
    <p:sldId id="342" r:id="rId23"/>
    <p:sldId id="334" r:id="rId24"/>
    <p:sldId id="288" r:id="rId25"/>
    <p:sldId id="289" r:id="rId26"/>
    <p:sldId id="332" r:id="rId27"/>
    <p:sldId id="333" r:id="rId28"/>
    <p:sldId id="258" r:id="rId29"/>
    <p:sldId id="321" r:id="rId30"/>
    <p:sldId id="283" r:id="rId31"/>
    <p:sldId id="300" r:id="rId32"/>
    <p:sldId id="299" r:id="rId33"/>
    <p:sldId id="338" r:id="rId34"/>
  </p:sldIdLst>
  <p:sldSz cx="9144000" cy="5143500" type="screen16x9"/>
  <p:notesSz cx="6797675" cy="9926638"/>
  <p:defaultTextStyle>
    <a:defPPr>
      <a:defRPr lang="de-DE"/>
    </a:defPPr>
    <a:lvl1pPr algn="ct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3C9"/>
    <a:srgbClr val="FF9900"/>
    <a:srgbClr val="69BE28"/>
    <a:srgbClr val="828480"/>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89" autoAdjust="0"/>
    <p:restoredTop sz="94647" autoAdjust="0"/>
  </p:normalViewPr>
  <p:slideViewPr>
    <p:cSldViewPr>
      <p:cViewPr varScale="1">
        <p:scale>
          <a:sx n="122" d="100"/>
          <a:sy n="122" d="100"/>
        </p:scale>
        <p:origin x="108" y="9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mk.sachsen.de\DFS\Ministerium\Referate\Ref22\2-Bedarfsplanung_Lehrer_PUH\1%20Planung%20und%20Berichte\2022-2023\2023-01-31_Fraktionssitzung_CDU\Pkt2_2_Abg&#228;ng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Arbeitsblat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mk.sachsen.de\DFS\Ministerium\Referate\Ref22\2-Bedarfsplanung_Lehrer_PUH\1%20Planung%20und%20Berichte\2022-2023\Planungstabelle\2022-09-12_Vergleich%20Abg&#228;nge%20und%20Einstellunge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mk.sachsen.de\DFS\Ministerium\Referate\Ref22\2-Bedarfsplanung_Lehrer_PUH\1%20Planung%20und%20Berichte\2022-2023\2023-01-31_Fraktionssitzung_CDU\Pkt6%20-%20regionale%20Entwicklung%20SZ.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mk.sachsen.de\DFS\Ministerium\Referate\Ref22\2-Bedarfsplanung_Lehrer_PUH\1%20Planung%20und%20Berichte\2022-2023\2023-01-31_Fraktionssitzung_CDU\Pkt17_Teilzei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mk.sachsen.de\DFS\Ministerium\Referate\Ref22\2-Bedarfsplanung_Lehrer_PUH\1%20Planung%20und%20Berichte\2022-2023\2023-01-31_Fraktionssitzung_CDU\Pkt17_Teilzei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Arbeitsblatt.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3" Type="http://schemas.openxmlformats.org/officeDocument/2006/relationships/oleObject" Target="file:///\\smk.sachsen.de\DFS\Ministerium\Referate\Ref22\2-Bedarfsplanung_Lehrer_PUH\3%20Bedarfsberechnungen\3%20Aktualisierung%20Lehrerbedarfsprognose%202022\Vergleich%20Einstellungen%20-%20Absolvente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de-DE" dirty="0"/>
              <a:t>Entwicklung Anzahl der Lehrkräfte und </a:t>
            </a:r>
            <a:r>
              <a:rPr lang="de-DE" dirty="0" smtClean="0"/>
              <a:t>PFK</a:t>
            </a:r>
            <a:endParaRPr lang="de-DE" dirty="0"/>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Tabelle1!$B$2</c:f>
              <c:strCache>
                <c:ptCount val="1"/>
                <c:pt idx="0">
                  <c:v>Anzahl Lehrkräfte und PFK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Tabelle1!$A$3:$A$7</c:f>
              <c:strCache>
                <c:ptCount val="5"/>
                <c:pt idx="0">
                  <c:v>2018/2019</c:v>
                </c:pt>
                <c:pt idx="1">
                  <c:v>2019/2020</c:v>
                </c:pt>
                <c:pt idx="2">
                  <c:v>2020/2021</c:v>
                </c:pt>
                <c:pt idx="3">
                  <c:v>2021/2022</c:v>
                </c:pt>
                <c:pt idx="4">
                  <c:v>2022/2023</c:v>
                </c:pt>
              </c:strCache>
            </c:strRef>
          </c:cat>
          <c:val>
            <c:numRef>
              <c:f>Tabelle1!$B$3:$B$7</c:f>
              <c:numCache>
                <c:formatCode>General</c:formatCode>
                <c:ptCount val="5"/>
                <c:pt idx="0">
                  <c:v>33792</c:v>
                </c:pt>
                <c:pt idx="1">
                  <c:v>33829</c:v>
                </c:pt>
                <c:pt idx="2">
                  <c:v>34026</c:v>
                </c:pt>
                <c:pt idx="3">
                  <c:v>34130</c:v>
                </c:pt>
                <c:pt idx="4">
                  <c:v>34349</c:v>
                </c:pt>
              </c:numCache>
            </c:numRef>
          </c:val>
          <c:extLst>
            <c:ext xmlns:c16="http://schemas.microsoft.com/office/drawing/2014/chart" uri="{C3380CC4-5D6E-409C-BE32-E72D297353CC}">
              <c16:uniqueId val="{00000000-7000-46A3-8849-0F39AAC55918}"/>
            </c:ext>
          </c:extLst>
        </c:ser>
        <c:dLbls>
          <c:showLegendKey val="0"/>
          <c:showVal val="0"/>
          <c:showCatName val="0"/>
          <c:showSerName val="0"/>
          <c:showPercent val="0"/>
          <c:showBubbleSize val="0"/>
        </c:dLbls>
        <c:gapWidth val="219"/>
        <c:overlap val="-27"/>
        <c:axId val="485778032"/>
        <c:axId val="485778688"/>
      </c:barChart>
      <c:catAx>
        <c:axId val="4857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485778688"/>
        <c:crosses val="autoZero"/>
        <c:auto val="1"/>
        <c:lblAlgn val="ctr"/>
        <c:lblOffset val="100"/>
        <c:noMultiLvlLbl val="0"/>
      </c:catAx>
      <c:valAx>
        <c:axId val="48577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48577803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600" b="1" dirty="0">
                <a:latin typeface="Arial" panose="020B0604020202020204" pitchFamily="34" charset="0"/>
                <a:cs typeface="Arial" panose="020B0604020202020204" pitchFamily="34" charset="0"/>
              </a:rPr>
              <a:t>Entwicklung</a:t>
            </a:r>
            <a:r>
              <a:rPr lang="de-DE" sz="1600" b="1" baseline="0" dirty="0">
                <a:latin typeface="Arial" panose="020B0604020202020204" pitchFamily="34" charset="0"/>
                <a:cs typeface="Arial" panose="020B0604020202020204" pitchFamily="34" charset="0"/>
              </a:rPr>
              <a:t> der Anzahl Assistentinnen und Assistenten an </a:t>
            </a:r>
            <a:r>
              <a:rPr lang="de-DE" sz="1600" b="1" baseline="0" dirty="0" smtClean="0">
                <a:latin typeface="Arial" panose="020B0604020202020204" pitchFamily="34" charset="0"/>
                <a:cs typeface="Arial" panose="020B0604020202020204" pitchFamily="34" charset="0"/>
              </a:rPr>
              <a:t>Sächsischen </a:t>
            </a:r>
            <a:r>
              <a:rPr lang="de-DE" sz="1600" b="1" baseline="0" dirty="0">
                <a:latin typeface="Arial" panose="020B0604020202020204" pitchFamily="34" charset="0"/>
                <a:cs typeface="Arial" panose="020B0604020202020204" pitchFamily="34" charset="0"/>
              </a:rPr>
              <a:t>Schulen </a:t>
            </a:r>
            <a:r>
              <a:rPr lang="de-DE" sz="1200" b="1" baseline="0" dirty="0">
                <a:latin typeface="Arial" panose="020B0604020202020204" pitchFamily="34" charset="0"/>
                <a:cs typeface="Arial" panose="020B0604020202020204" pitchFamily="34" charset="0"/>
              </a:rPr>
              <a:t>(lt. LDPK jeweils zum 31.12. des </a:t>
            </a:r>
            <a:r>
              <a:rPr lang="de-DE" sz="1200" b="1" baseline="0" dirty="0" smtClean="0">
                <a:latin typeface="Arial" panose="020B0604020202020204" pitchFamily="34" charset="0"/>
                <a:cs typeface="Arial" panose="020B0604020202020204" pitchFamily="34" charset="0"/>
              </a:rPr>
              <a:t>Jahres)</a:t>
            </a:r>
            <a:endParaRPr lang="de-DE" sz="12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1"/>
          <c:order val="1"/>
          <c:tx>
            <c:strRef>
              <c:f>Tabelle1!$H$6</c:f>
              <c:strCache>
                <c:ptCount val="1"/>
                <c:pt idx="0">
                  <c:v>SchuA Q</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Tabelle1!$I$4:$L$4</c:f>
              <c:numCache>
                <c:formatCode>General</c:formatCode>
                <c:ptCount val="4"/>
                <c:pt idx="0">
                  <c:v>2019</c:v>
                </c:pt>
                <c:pt idx="1">
                  <c:v>2020</c:v>
                </c:pt>
                <c:pt idx="2">
                  <c:v>2021</c:v>
                </c:pt>
                <c:pt idx="3">
                  <c:v>2022</c:v>
                </c:pt>
              </c:numCache>
            </c:numRef>
          </c:cat>
          <c:val>
            <c:numRef>
              <c:f>Tabelle1!$I$6:$L$6</c:f>
              <c:numCache>
                <c:formatCode>General</c:formatCode>
                <c:ptCount val="4"/>
                <c:pt idx="0">
                  <c:v>9</c:v>
                </c:pt>
                <c:pt idx="1">
                  <c:v>11</c:v>
                </c:pt>
                <c:pt idx="2">
                  <c:v>15</c:v>
                </c:pt>
                <c:pt idx="3">
                  <c:v>16</c:v>
                </c:pt>
              </c:numCache>
            </c:numRef>
          </c:val>
          <c:extLst>
            <c:ext xmlns:c16="http://schemas.microsoft.com/office/drawing/2014/chart" uri="{C3380CC4-5D6E-409C-BE32-E72D297353CC}">
              <c16:uniqueId val="{00000000-F413-4EC3-BE68-0CC05FEDDB97}"/>
            </c:ext>
          </c:extLst>
        </c:ser>
        <c:ser>
          <c:idx val="2"/>
          <c:order val="2"/>
          <c:tx>
            <c:strRef>
              <c:f>Tabelle1!$H$7</c:f>
              <c:strCache>
                <c:ptCount val="1"/>
                <c:pt idx="0">
                  <c:v>SVA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Tabelle1!$I$4:$L$4</c:f>
              <c:numCache>
                <c:formatCode>General</c:formatCode>
                <c:ptCount val="4"/>
                <c:pt idx="0">
                  <c:v>2019</c:v>
                </c:pt>
                <c:pt idx="1">
                  <c:v>2020</c:v>
                </c:pt>
                <c:pt idx="2">
                  <c:v>2021</c:v>
                </c:pt>
                <c:pt idx="3">
                  <c:v>2022</c:v>
                </c:pt>
              </c:numCache>
            </c:numRef>
          </c:cat>
          <c:val>
            <c:numRef>
              <c:f>Tabelle1!$I$7:$L$7</c:f>
              <c:numCache>
                <c:formatCode>General</c:formatCode>
                <c:ptCount val="4"/>
                <c:pt idx="0">
                  <c:v>38</c:v>
                </c:pt>
                <c:pt idx="1">
                  <c:v>39</c:v>
                </c:pt>
                <c:pt idx="2">
                  <c:v>66</c:v>
                </c:pt>
                <c:pt idx="3">
                  <c:v>103</c:v>
                </c:pt>
              </c:numCache>
            </c:numRef>
          </c:val>
          <c:extLst>
            <c:ext xmlns:c16="http://schemas.microsoft.com/office/drawing/2014/chart" uri="{C3380CC4-5D6E-409C-BE32-E72D297353CC}">
              <c16:uniqueId val="{00000001-F413-4EC3-BE68-0CC05FEDDB97}"/>
            </c:ext>
          </c:extLst>
        </c:ser>
        <c:ser>
          <c:idx val="3"/>
          <c:order val="3"/>
          <c:tx>
            <c:strRef>
              <c:f>Tabelle1!$H$8</c:f>
              <c:strCache>
                <c:ptCount val="1"/>
                <c:pt idx="0">
                  <c:v>SIM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Tabelle1!$I$4:$L$4</c:f>
              <c:numCache>
                <c:formatCode>General</c:formatCode>
                <c:ptCount val="4"/>
                <c:pt idx="0">
                  <c:v>2019</c:v>
                </c:pt>
                <c:pt idx="1">
                  <c:v>2020</c:v>
                </c:pt>
                <c:pt idx="2">
                  <c:v>2021</c:v>
                </c:pt>
                <c:pt idx="3">
                  <c:v>2022</c:v>
                </c:pt>
              </c:numCache>
            </c:numRef>
          </c:cat>
          <c:val>
            <c:numRef>
              <c:f>Tabelle1!$I$8:$L$8</c:f>
              <c:numCache>
                <c:formatCode>General</c:formatCode>
                <c:ptCount val="4"/>
                <c:pt idx="0">
                  <c:v>19</c:v>
                </c:pt>
                <c:pt idx="1">
                  <c:v>21</c:v>
                </c:pt>
                <c:pt idx="2">
                  <c:v>22</c:v>
                </c:pt>
                <c:pt idx="3">
                  <c:v>27</c:v>
                </c:pt>
              </c:numCache>
            </c:numRef>
          </c:val>
          <c:extLst>
            <c:ext xmlns:c16="http://schemas.microsoft.com/office/drawing/2014/chart" uri="{C3380CC4-5D6E-409C-BE32-E72D297353CC}">
              <c16:uniqueId val="{00000002-F413-4EC3-BE68-0CC05FEDDB97}"/>
            </c:ext>
          </c:extLst>
        </c:ser>
        <c:ser>
          <c:idx val="4"/>
          <c:order val="4"/>
          <c:tx>
            <c:strRef>
              <c:f>Tabelle1!$H$9</c:f>
              <c:strCache>
                <c:ptCount val="1"/>
                <c:pt idx="0">
                  <c:v>päd. SchuA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Tabelle1!$I$4:$L$4</c:f>
              <c:numCache>
                <c:formatCode>General</c:formatCode>
                <c:ptCount val="4"/>
                <c:pt idx="0">
                  <c:v>2019</c:v>
                </c:pt>
                <c:pt idx="1">
                  <c:v>2020</c:v>
                </c:pt>
                <c:pt idx="2">
                  <c:v>2021</c:v>
                </c:pt>
                <c:pt idx="3">
                  <c:v>2022</c:v>
                </c:pt>
              </c:numCache>
            </c:numRef>
          </c:cat>
          <c:val>
            <c:numRef>
              <c:f>Tabelle1!$I$9:$L$9</c:f>
              <c:numCache>
                <c:formatCode>General</c:formatCode>
                <c:ptCount val="4"/>
                <c:pt idx="0">
                  <c:v>88</c:v>
                </c:pt>
                <c:pt idx="1">
                  <c:v>157</c:v>
                </c:pt>
                <c:pt idx="2">
                  <c:v>307</c:v>
                </c:pt>
                <c:pt idx="3">
                  <c:v>398</c:v>
                </c:pt>
              </c:numCache>
            </c:numRef>
          </c:val>
          <c:extLst>
            <c:ext xmlns:c16="http://schemas.microsoft.com/office/drawing/2014/chart" uri="{C3380CC4-5D6E-409C-BE32-E72D297353CC}">
              <c16:uniqueId val="{00000003-F413-4EC3-BE68-0CC05FEDDB97}"/>
            </c:ext>
          </c:extLst>
        </c:ser>
        <c:dLbls>
          <c:showLegendKey val="0"/>
          <c:showVal val="1"/>
          <c:showCatName val="0"/>
          <c:showSerName val="0"/>
          <c:showPercent val="0"/>
          <c:showBubbleSize val="0"/>
        </c:dLbls>
        <c:gapWidth val="219"/>
        <c:overlap val="-27"/>
        <c:axId val="498308864"/>
        <c:axId val="498309192"/>
        <c:extLst>
          <c:ext xmlns:c15="http://schemas.microsoft.com/office/drawing/2012/chart" uri="{02D57815-91ED-43cb-92C2-25804820EDAC}">
            <c15:filteredBarSeries>
              <c15:ser>
                <c:idx val="0"/>
                <c:order val="0"/>
                <c:tx>
                  <c:strRef>
                    <c:extLst>
                      <c:ext uri="{02D57815-91ED-43cb-92C2-25804820EDAC}">
                        <c15:formulaRef>
                          <c15:sqref>Tabelle1!$H$5</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Tabelle1!$I$4:$L$4</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Tabelle1!$I$5:$L$5</c15:sqref>
                        </c15:formulaRef>
                      </c:ext>
                    </c:extLst>
                    <c:numCache>
                      <c:formatCode>General</c:formatCode>
                      <c:ptCount val="4"/>
                    </c:numCache>
                  </c:numRef>
                </c:val>
                <c:extLst>
                  <c:ext xmlns:c16="http://schemas.microsoft.com/office/drawing/2014/chart" uri="{C3380CC4-5D6E-409C-BE32-E72D297353CC}">
                    <c16:uniqueId val="{00000005-F413-4EC3-BE68-0CC05FEDDB97}"/>
                  </c:ext>
                </c:extLst>
              </c15:ser>
            </c15:filteredBarSeries>
          </c:ext>
        </c:extLst>
      </c:barChart>
      <c:lineChart>
        <c:grouping val="standard"/>
        <c:varyColors val="0"/>
        <c:ser>
          <c:idx val="5"/>
          <c:order val="5"/>
          <c:tx>
            <c:strRef>
              <c:f>Tabelle1!$H$10</c:f>
              <c:strCache>
                <c:ptCount val="1"/>
                <c:pt idx="0">
                  <c:v>Summe</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Tabelle1!$I$4:$L$4</c:f>
              <c:numCache>
                <c:formatCode>General</c:formatCode>
                <c:ptCount val="4"/>
                <c:pt idx="0">
                  <c:v>2019</c:v>
                </c:pt>
                <c:pt idx="1">
                  <c:v>2020</c:v>
                </c:pt>
                <c:pt idx="2">
                  <c:v>2021</c:v>
                </c:pt>
                <c:pt idx="3">
                  <c:v>2022</c:v>
                </c:pt>
              </c:numCache>
            </c:numRef>
          </c:cat>
          <c:val>
            <c:numRef>
              <c:f>Tabelle1!$I$10:$L$10</c:f>
              <c:numCache>
                <c:formatCode>General</c:formatCode>
                <c:ptCount val="4"/>
                <c:pt idx="0">
                  <c:v>154</c:v>
                </c:pt>
                <c:pt idx="1">
                  <c:v>228</c:v>
                </c:pt>
                <c:pt idx="2">
                  <c:v>410</c:v>
                </c:pt>
                <c:pt idx="3">
                  <c:v>544</c:v>
                </c:pt>
              </c:numCache>
            </c:numRef>
          </c:val>
          <c:smooth val="0"/>
          <c:extLst>
            <c:ext xmlns:c16="http://schemas.microsoft.com/office/drawing/2014/chart" uri="{C3380CC4-5D6E-409C-BE32-E72D297353CC}">
              <c16:uniqueId val="{00000004-F413-4EC3-BE68-0CC05FEDDB97}"/>
            </c:ext>
          </c:extLst>
        </c:ser>
        <c:dLbls>
          <c:showLegendKey val="0"/>
          <c:showVal val="1"/>
          <c:showCatName val="0"/>
          <c:showSerName val="0"/>
          <c:showPercent val="0"/>
          <c:showBubbleSize val="0"/>
        </c:dLbls>
        <c:marker val="1"/>
        <c:smooth val="0"/>
        <c:axId val="498308864"/>
        <c:axId val="498309192"/>
      </c:lineChart>
      <c:catAx>
        <c:axId val="49830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98309192"/>
        <c:crosses val="autoZero"/>
        <c:auto val="1"/>
        <c:lblAlgn val="ctr"/>
        <c:lblOffset val="100"/>
        <c:noMultiLvlLbl val="0"/>
      </c:catAx>
      <c:valAx>
        <c:axId val="498309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9830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Abgänge und Einstellungen je</a:t>
            </a:r>
            <a:r>
              <a:rPr lang="de-DE" baseline="0"/>
              <a:t> Schuljahr</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Tabelle1!$B$2</c:f>
              <c:strCache>
                <c:ptCount val="1"/>
                <c:pt idx="0">
                  <c:v>Abgänge (VzÄ)</c:v>
                </c:pt>
              </c:strCache>
            </c:strRef>
          </c:tx>
          <c:spPr>
            <a:solidFill>
              <a:schemeClr val="accent1"/>
            </a:solidFill>
            <a:ln w="19050">
              <a:solidFill>
                <a:srgbClr val="5B9BD5"/>
              </a:solidFill>
            </a:ln>
            <a:effectLst/>
          </c:spPr>
          <c:invertIfNegative val="0"/>
          <c:dPt>
            <c:idx val="4"/>
            <c:invertIfNegative val="0"/>
            <c:bubble3D val="0"/>
            <c:spPr>
              <a:pattFill prst="wdDnDiag">
                <a:fgClr>
                  <a:srgbClr val="5B9BD5"/>
                </a:fgClr>
                <a:bgClr>
                  <a:sysClr val="window" lastClr="FFFFFF"/>
                </a:bgClr>
              </a:pattFill>
              <a:ln w="19050">
                <a:solidFill>
                  <a:srgbClr val="5B9BD5"/>
                </a:solidFill>
              </a:ln>
              <a:effectLst/>
            </c:spPr>
            <c:extLst>
              <c:ext xmlns:c16="http://schemas.microsoft.com/office/drawing/2014/chart" uri="{C3380CC4-5D6E-409C-BE32-E72D297353CC}">
                <c16:uniqueId val="{00000001-5FE7-41C9-BDFC-BE672171C2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Tabelle1!$A$3:$A$10</c:f>
              <c:strCache>
                <c:ptCount val="5"/>
                <c:pt idx="0">
                  <c:v>2018/2019</c:v>
                </c:pt>
                <c:pt idx="1">
                  <c:v>2019/2020</c:v>
                </c:pt>
                <c:pt idx="2">
                  <c:v>2020/2021</c:v>
                </c:pt>
                <c:pt idx="3">
                  <c:v>2021/2022</c:v>
                </c:pt>
                <c:pt idx="4">
                  <c:v>2022/2023*</c:v>
                </c:pt>
              </c:strCache>
            </c:strRef>
          </c:cat>
          <c:val>
            <c:numRef>
              <c:f>Tabelle1!$B$3:$B$10</c:f>
              <c:numCache>
                <c:formatCode>General</c:formatCode>
                <c:ptCount val="5"/>
                <c:pt idx="0">
                  <c:v>1623</c:v>
                </c:pt>
                <c:pt idx="1">
                  <c:v>1451</c:v>
                </c:pt>
                <c:pt idx="2">
                  <c:v>1510</c:v>
                </c:pt>
                <c:pt idx="3">
                  <c:v>1625</c:v>
                </c:pt>
                <c:pt idx="4">
                  <c:v>1592</c:v>
                </c:pt>
              </c:numCache>
            </c:numRef>
          </c:val>
          <c:extLst>
            <c:ext xmlns:c16="http://schemas.microsoft.com/office/drawing/2014/chart" uri="{C3380CC4-5D6E-409C-BE32-E72D297353CC}">
              <c16:uniqueId val="{00000002-5FE7-41C9-BDFC-BE672171C236}"/>
            </c:ext>
          </c:extLst>
        </c:ser>
        <c:ser>
          <c:idx val="1"/>
          <c:order val="1"/>
          <c:tx>
            <c:strRef>
              <c:f>Tabelle1!$C$2</c:f>
              <c:strCache>
                <c:ptCount val="1"/>
                <c:pt idx="0">
                  <c:v>Einstellungen (VzÄ)</c:v>
                </c:pt>
              </c:strCache>
            </c:strRef>
          </c:tx>
          <c:spPr>
            <a:solidFill>
              <a:schemeClr val="accent2"/>
            </a:solidFill>
            <a:ln>
              <a:noFill/>
            </a:ln>
            <a:effectLst/>
          </c:spPr>
          <c:invertIfNegative val="0"/>
          <c:dPt>
            <c:idx val="4"/>
            <c:invertIfNegative val="0"/>
            <c:bubble3D val="0"/>
            <c:spPr>
              <a:pattFill prst="wdDnDiag">
                <a:fgClr>
                  <a:srgbClr val="ED7D31"/>
                </a:fgClr>
                <a:bgClr>
                  <a:sysClr val="window" lastClr="FFFFFF"/>
                </a:bgClr>
              </a:pattFill>
              <a:ln w="15875">
                <a:solidFill>
                  <a:srgbClr val="ED7D31"/>
                </a:solidFill>
              </a:ln>
              <a:effectLst/>
            </c:spPr>
            <c:extLst>
              <c:ext xmlns:c16="http://schemas.microsoft.com/office/drawing/2014/chart" uri="{C3380CC4-5D6E-409C-BE32-E72D297353CC}">
                <c16:uniqueId val="{00000004-5FE7-41C9-BDFC-BE672171C2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Tabelle1!$A$3:$A$10</c:f>
              <c:strCache>
                <c:ptCount val="5"/>
                <c:pt idx="0">
                  <c:v>2018/2019</c:v>
                </c:pt>
                <c:pt idx="1">
                  <c:v>2019/2020</c:v>
                </c:pt>
                <c:pt idx="2">
                  <c:v>2020/2021</c:v>
                </c:pt>
                <c:pt idx="3">
                  <c:v>2021/2022</c:v>
                </c:pt>
                <c:pt idx="4">
                  <c:v>2022/2023*</c:v>
                </c:pt>
              </c:strCache>
            </c:strRef>
          </c:cat>
          <c:val>
            <c:numRef>
              <c:f>Tabelle1!$C$3:$C$10</c:f>
              <c:numCache>
                <c:formatCode>General</c:formatCode>
                <c:ptCount val="5"/>
                <c:pt idx="0">
                  <c:v>1830</c:v>
                </c:pt>
                <c:pt idx="1">
                  <c:v>1544</c:v>
                </c:pt>
                <c:pt idx="2">
                  <c:v>1609</c:v>
                </c:pt>
                <c:pt idx="3">
                  <c:v>1750</c:v>
                </c:pt>
                <c:pt idx="4">
                  <c:v>1719</c:v>
                </c:pt>
              </c:numCache>
            </c:numRef>
          </c:val>
          <c:extLst>
            <c:ext xmlns:c16="http://schemas.microsoft.com/office/drawing/2014/chart" uri="{C3380CC4-5D6E-409C-BE32-E72D297353CC}">
              <c16:uniqueId val="{00000005-5FE7-41C9-BDFC-BE672171C236}"/>
            </c:ext>
          </c:extLst>
        </c:ser>
        <c:dLbls>
          <c:showLegendKey val="0"/>
          <c:showVal val="0"/>
          <c:showCatName val="0"/>
          <c:showSerName val="0"/>
          <c:showPercent val="0"/>
          <c:showBubbleSize val="0"/>
        </c:dLbls>
        <c:gapWidth val="219"/>
        <c:overlap val="-27"/>
        <c:axId val="486605592"/>
        <c:axId val="486602312"/>
      </c:barChart>
      <c:catAx>
        <c:axId val="48660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6602312"/>
        <c:crosses val="autoZero"/>
        <c:auto val="1"/>
        <c:lblAlgn val="ctr"/>
        <c:lblOffset val="100"/>
        <c:noMultiLvlLbl val="0"/>
      </c:catAx>
      <c:valAx>
        <c:axId val="486602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660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Regionale</a:t>
            </a:r>
            <a:r>
              <a:rPr lang="de-DE" baseline="0"/>
              <a:t> </a:t>
            </a:r>
            <a:r>
              <a:rPr lang="de-DE"/>
              <a:t>Entwicklung der Schülerzahlen</a:t>
            </a:r>
          </a:p>
          <a:p>
            <a:pPr>
              <a:defRPr/>
            </a:pPr>
            <a:r>
              <a:rPr lang="de-DE"/>
              <a:t>in</a:t>
            </a:r>
            <a:r>
              <a:rPr lang="de-DE" baseline="0"/>
              <a:t> ausgewählten Gebietskörperschaften</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Tabelle1!$B$100</c:f>
              <c:strCache>
                <c:ptCount val="1"/>
                <c:pt idx="0">
                  <c:v>Stadt Leipzig</c:v>
                </c:pt>
              </c:strCache>
            </c:strRef>
          </c:tx>
          <c:spPr>
            <a:ln w="28575" cap="rnd">
              <a:solidFill>
                <a:srgbClr val="FF9900"/>
              </a:solidFill>
              <a:round/>
            </a:ln>
            <a:effectLst/>
          </c:spPr>
          <c:marker>
            <c:symbol val="circle"/>
            <c:size val="5"/>
            <c:spPr>
              <a:solidFill>
                <a:srgbClr val="FF9900"/>
              </a:solidFill>
              <a:ln w="9525">
                <a:solidFill>
                  <a:srgbClr val="FF99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Tabelle1!$A$101:$A$113</c:f>
              <c:strCache>
                <c:ptCount val="13"/>
                <c:pt idx="0">
                  <c:v>SJ 2018/19</c:v>
                </c:pt>
                <c:pt idx="1">
                  <c:v>SJ 2019/20</c:v>
                </c:pt>
                <c:pt idx="2">
                  <c:v>SJ 2020/21</c:v>
                </c:pt>
                <c:pt idx="3">
                  <c:v>SJ 2021/22</c:v>
                </c:pt>
                <c:pt idx="4">
                  <c:v>SJ 2022/23</c:v>
                </c:pt>
                <c:pt idx="5">
                  <c:v>SJ 2023/24</c:v>
                </c:pt>
                <c:pt idx="6">
                  <c:v>SJ 2024/25</c:v>
                </c:pt>
                <c:pt idx="7">
                  <c:v>SJ 2025/26</c:v>
                </c:pt>
                <c:pt idx="8">
                  <c:v>SJ 2026/27</c:v>
                </c:pt>
                <c:pt idx="9">
                  <c:v>SJ 2027/28</c:v>
                </c:pt>
                <c:pt idx="10">
                  <c:v>SJ 2028/29</c:v>
                </c:pt>
                <c:pt idx="11">
                  <c:v>SJ 2029/30</c:v>
                </c:pt>
                <c:pt idx="12">
                  <c:v>SJ 2030/31</c:v>
                </c:pt>
              </c:strCache>
            </c:strRef>
          </c:cat>
          <c:val>
            <c:numRef>
              <c:f>Tabelle1!$B$101:$B$113</c:f>
              <c:numCache>
                <c:formatCode>General</c:formatCode>
                <c:ptCount val="13"/>
                <c:pt idx="0">
                  <c:v>71612</c:v>
                </c:pt>
                <c:pt idx="1">
                  <c:v>73396</c:v>
                </c:pt>
                <c:pt idx="2">
                  <c:v>75160</c:v>
                </c:pt>
                <c:pt idx="3">
                  <c:v>77011</c:v>
                </c:pt>
                <c:pt idx="4">
                  <c:v>80310</c:v>
                </c:pt>
                <c:pt idx="5">
                  <c:v>82530</c:v>
                </c:pt>
                <c:pt idx="6">
                  <c:v>84470</c:v>
                </c:pt>
                <c:pt idx="7">
                  <c:v>86190</c:v>
                </c:pt>
                <c:pt idx="8">
                  <c:v>87640</c:v>
                </c:pt>
                <c:pt idx="9">
                  <c:v>88930</c:v>
                </c:pt>
                <c:pt idx="10">
                  <c:v>89960</c:v>
                </c:pt>
                <c:pt idx="11">
                  <c:v>90730</c:v>
                </c:pt>
                <c:pt idx="12">
                  <c:v>91280</c:v>
                </c:pt>
              </c:numCache>
            </c:numRef>
          </c:val>
          <c:smooth val="0"/>
          <c:extLst>
            <c:ext xmlns:c16="http://schemas.microsoft.com/office/drawing/2014/chart" uri="{C3380CC4-5D6E-409C-BE32-E72D297353CC}">
              <c16:uniqueId val="{00000000-9840-4E9F-8043-2A8BED33E219}"/>
            </c:ext>
          </c:extLst>
        </c:ser>
        <c:ser>
          <c:idx val="1"/>
          <c:order val="1"/>
          <c:tx>
            <c:strRef>
              <c:f>Tabelle1!$C$100</c:f>
              <c:strCache>
                <c:ptCount val="1"/>
                <c:pt idx="0">
                  <c:v>LK Sächsische Schweiz-Osterzgebirge</c:v>
                </c:pt>
              </c:strCache>
            </c:strRef>
          </c:tx>
          <c:spPr>
            <a:ln w="28575" cap="rnd">
              <a:solidFill>
                <a:srgbClr val="69BE28"/>
              </a:solidFill>
              <a:round/>
            </a:ln>
            <a:effectLst/>
          </c:spPr>
          <c:marker>
            <c:symbol val="circle"/>
            <c:size val="5"/>
            <c:spPr>
              <a:solidFill>
                <a:srgbClr val="69BE28"/>
              </a:solidFill>
              <a:ln w="9525">
                <a:solidFill>
                  <a:srgbClr val="69BE28"/>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Tabelle1!$A$101:$A$113</c:f>
              <c:strCache>
                <c:ptCount val="13"/>
                <c:pt idx="0">
                  <c:v>SJ 2018/19</c:v>
                </c:pt>
                <c:pt idx="1">
                  <c:v>SJ 2019/20</c:v>
                </c:pt>
                <c:pt idx="2">
                  <c:v>SJ 2020/21</c:v>
                </c:pt>
                <c:pt idx="3">
                  <c:v>SJ 2021/22</c:v>
                </c:pt>
                <c:pt idx="4">
                  <c:v>SJ 2022/23</c:v>
                </c:pt>
                <c:pt idx="5">
                  <c:v>SJ 2023/24</c:v>
                </c:pt>
                <c:pt idx="6">
                  <c:v>SJ 2024/25</c:v>
                </c:pt>
                <c:pt idx="7">
                  <c:v>SJ 2025/26</c:v>
                </c:pt>
                <c:pt idx="8">
                  <c:v>SJ 2026/27</c:v>
                </c:pt>
                <c:pt idx="9">
                  <c:v>SJ 2027/28</c:v>
                </c:pt>
                <c:pt idx="10">
                  <c:v>SJ 2028/29</c:v>
                </c:pt>
                <c:pt idx="11">
                  <c:v>SJ 2029/30</c:v>
                </c:pt>
                <c:pt idx="12">
                  <c:v>SJ 2030/31</c:v>
                </c:pt>
              </c:strCache>
            </c:strRef>
          </c:cat>
          <c:val>
            <c:numRef>
              <c:f>Tabelle1!$C$101:$C$113</c:f>
              <c:numCache>
                <c:formatCode>General</c:formatCode>
                <c:ptCount val="13"/>
                <c:pt idx="0">
                  <c:v>26941</c:v>
                </c:pt>
                <c:pt idx="1">
                  <c:v>27242</c:v>
                </c:pt>
                <c:pt idx="2">
                  <c:v>27629</c:v>
                </c:pt>
                <c:pt idx="3">
                  <c:v>28181</c:v>
                </c:pt>
                <c:pt idx="4">
                  <c:v>28670</c:v>
                </c:pt>
                <c:pt idx="5">
                  <c:v>29340</c:v>
                </c:pt>
                <c:pt idx="6">
                  <c:v>29960</c:v>
                </c:pt>
                <c:pt idx="7">
                  <c:v>30370</c:v>
                </c:pt>
                <c:pt idx="8">
                  <c:v>30610</c:v>
                </c:pt>
                <c:pt idx="9">
                  <c:v>30700</c:v>
                </c:pt>
                <c:pt idx="10">
                  <c:v>30680</c:v>
                </c:pt>
                <c:pt idx="11">
                  <c:v>30520</c:v>
                </c:pt>
                <c:pt idx="12">
                  <c:v>30240</c:v>
                </c:pt>
              </c:numCache>
            </c:numRef>
          </c:val>
          <c:smooth val="0"/>
          <c:extLst>
            <c:ext xmlns:c16="http://schemas.microsoft.com/office/drawing/2014/chart" uri="{C3380CC4-5D6E-409C-BE32-E72D297353CC}">
              <c16:uniqueId val="{00000001-9840-4E9F-8043-2A8BED33E219}"/>
            </c:ext>
          </c:extLst>
        </c:ser>
        <c:ser>
          <c:idx val="2"/>
          <c:order val="2"/>
          <c:tx>
            <c:strRef>
              <c:f>Tabelle1!$D$100</c:f>
              <c:strCache>
                <c:ptCount val="1"/>
                <c:pt idx="0">
                  <c:v>Erzgebirgskreis</c:v>
                </c:pt>
              </c:strCache>
            </c:strRef>
          </c:tx>
          <c:spPr>
            <a:ln w="28575" cap="rnd">
              <a:solidFill>
                <a:srgbClr val="43A3C9"/>
              </a:solidFill>
              <a:round/>
            </a:ln>
            <a:effectLst/>
          </c:spPr>
          <c:marker>
            <c:symbol val="circle"/>
            <c:size val="5"/>
            <c:spPr>
              <a:solidFill>
                <a:srgbClr val="00B0F0"/>
              </a:solidFill>
              <a:ln w="9525">
                <a:solidFill>
                  <a:srgbClr val="43A3C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Tabelle1!$A$101:$A$113</c:f>
              <c:strCache>
                <c:ptCount val="13"/>
                <c:pt idx="0">
                  <c:v>SJ 2018/19</c:v>
                </c:pt>
                <c:pt idx="1">
                  <c:v>SJ 2019/20</c:v>
                </c:pt>
                <c:pt idx="2">
                  <c:v>SJ 2020/21</c:v>
                </c:pt>
                <c:pt idx="3">
                  <c:v>SJ 2021/22</c:v>
                </c:pt>
                <c:pt idx="4">
                  <c:v>SJ 2022/23</c:v>
                </c:pt>
                <c:pt idx="5">
                  <c:v>SJ 2023/24</c:v>
                </c:pt>
                <c:pt idx="6">
                  <c:v>SJ 2024/25</c:v>
                </c:pt>
                <c:pt idx="7">
                  <c:v>SJ 2025/26</c:v>
                </c:pt>
                <c:pt idx="8">
                  <c:v>SJ 2026/27</c:v>
                </c:pt>
                <c:pt idx="9">
                  <c:v>SJ 2027/28</c:v>
                </c:pt>
                <c:pt idx="10">
                  <c:v>SJ 2028/29</c:v>
                </c:pt>
                <c:pt idx="11">
                  <c:v>SJ 2029/30</c:v>
                </c:pt>
                <c:pt idx="12">
                  <c:v>SJ 2030/31</c:v>
                </c:pt>
              </c:strCache>
            </c:strRef>
          </c:cat>
          <c:val>
            <c:numRef>
              <c:f>Tabelle1!$D$101:$D$113</c:f>
              <c:numCache>
                <c:formatCode>General</c:formatCode>
                <c:ptCount val="13"/>
                <c:pt idx="0">
                  <c:v>36169</c:v>
                </c:pt>
                <c:pt idx="1">
                  <c:v>36336</c:v>
                </c:pt>
                <c:pt idx="2">
                  <c:v>36494</c:v>
                </c:pt>
                <c:pt idx="3">
                  <c:v>36598</c:v>
                </c:pt>
                <c:pt idx="4">
                  <c:v>36340</c:v>
                </c:pt>
                <c:pt idx="5">
                  <c:v>36530</c:v>
                </c:pt>
                <c:pt idx="6">
                  <c:v>36600</c:v>
                </c:pt>
                <c:pt idx="7">
                  <c:v>36490</c:v>
                </c:pt>
                <c:pt idx="8">
                  <c:v>36190</c:v>
                </c:pt>
                <c:pt idx="9">
                  <c:v>35870</c:v>
                </c:pt>
                <c:pt idx="10">
                  <c:v>35400</c:v>
                </c:pt>
                <c:pt idx="11">
                  <c:v>34850</c:v>
                </c:pt>
                <c:pt idx="12">
                  <c:v>34230</c:v>
                </c:pt>
              </c:numCache>
            </c:numRef>
          </c:val>
          <c:smooth val="0"/>
          <c:extLst>
            <c:ext xmlns:c16="http://schemas.microsoft.com/office/drawing/2014/chart" uri="{C3380CC4-5D6E-409C-BE32-E72D297353CC}">
              <c16:uniqueId val="{00000002-9840-4E9F-8043-2A8BED33E219}"/>
            </c:ext>
          </c:extLst>
        </c:ser>
        <c:dLbls>
          <c:dLblPos val="t"/>
          <c:showLegendKey val="0"/>
          <c:showVal val="1"/>
          <c:showCatName val="0"/>
          <c:showSerName val="0"/>
          <c:showPercent val="0"/>
          <c:showBubbleSize val="0"/>
        </c:dLbls>
        <c:marker val="1"/>
        <c:smooth val="0"/>
        <c:axId val="617819456"/>
        <c:axId val="617814536"/>
      </c:lineChart>
      <c:catAx>
        <c:axId val="61781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7814536"/>
        <c:crosses val="autoZero"/>
        <c:auto val="1"/>
        <c:lblAlgn val="ctr"/>
        <c:lblOffset val="100"/>
        <c:noMultiLvlLbl val="0"/>
      </c:catAx>
      <c:valAx>
        <c:axId val="617814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7819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Punkt17!$E$1</c:f>
              <c:strCache>
                <c:ptCount val="1"/>
                <c:pt idx="0">
                  <c:v>LK Teilzeit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Punkt17!$A$2:$A$9</c:f>
              <c:strCache>
                <c:ptCount val="8"/>
                <c:pt idx="0">
                  <c:v>2015/2016</c:v>
                </c:pt>
                <c:pt idx="1">
                  <c:v>2016/2017</c:v>
                </c:pt>
                <c:pt idx="2">
                  <c:v>2017/2018</c:v>
                </c:pt>
                <c:pt idx="3">
                  <c:v>2018/2019</c:v>
                </c:pt>
                <c:pt idx="4">
                  <c:v>2019/2020</c:v>
                </c:pt>
                <c:pt idx="5">
                  <c:v>2020/2021</c:v>
                </c:pt>
                <c:pt idx="6">
                  <c:v>2021/2022</c:v>
                </c:pt>
                <c:pt idx="7">
                  <c:v>2022/2023</c:v>
                </c:pt>
              </c:strCache>
            </c:strRef>
          </c:cat>
          <c:val>
            <c:numRef>
              <c:f>Punkt17!$E$2:$E$9</c:f>
              <c:numCache>
                <c:formatCode>General</c:formatCode>
                <c:ptCount val="8"/>
                <c:pt idx="0">
                  <c:v>9970</c:v>
                </c:pt>
                <c:pt idx="1">
                  <c:v>10294</c:v>
                </c:pt>
                <c:pt idx="2">
                  <c:v>10575</c:v>
                </c:pt>
                <c:pt idx="3">
                  <c:v>10990</c:v>
                </c:pt>
                <c:pt idx="4">
                  <c:v>10791</c:v>
                </c:pt>
                <c:pt idx="5">
                  <c:v>10709</c:v>
                </c:pt>
                <c:pt idx="6">
                  <c:v>10657</c:v>
                </c:pt>
                <c:pt idx="7">
                  <c:v>10951</c:v>
                </c:pt>
              </c:numCache>
            </c:numRef>
          </c:val>
          <c:extLst>
            <c:ext xmlns:c16="http://schemas.microsoft.com/office/drawing/2014/chart" uri="{C3380CC4-5D6E-409C-BE32-E72D297353CC}">
              <c16:uniqueId val="{00000000-BD45-483C-A9F3-40C6BB50A6BF}"/>
            </c:ext>
          </c:extLst>
        </c:ser>
        <c:dLbls>
          <c:showLegendKey val="0"/>
          <c:showVal val="0"/>
          <c:showCatName val="0"/>
          <c:showSerName val="0"/>
          <c:showPercent val="0"/>
          <c:showBubbleSize val="0"/>
        </c:dLbls>
        <c:gapWidth val="219"/>
        <c:overlap val="-27"/>
        <c:axId val="855526376"/>
        <c:axId val="855530312"/>
      </c:barChart>
      <c:catAx>
        <c:axId val="85552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5530312"/>
        <c:crosses val="autoZero"/>
        <c:auto val="1"/>
        <c:lblAlgn val="ctr"/>
        <c:lblOffset val="100"/>
        <c:noMultiLvlLbl val="0"/>
      </c:catAx>
      <c:valAx>
        <c:axId val="855530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552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Teilzeitquote</a:t>
            </a:r>
            <a:r>
              <a:rPr lang="de-DE" baseline="0"/>
              <a:t> (durchschnittlicher Beschäftigungsumfang je Lehrkraft) in Prozent</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Punkt17!$B$1</c:f>
              <c:strCache>
                <c:ptCount val="1"/>
                <c:pt idx="0">
                  <c:v>Teilzeit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Punkt17!$A$2:$A$9</c:f>
              <c:strCache>
                <c:ptCount val="8"/>
                <c:pt idx="0">
                  <c:v>2015/2016</c:v>
                </c:pt>
                <c:pt idx="1">
                  <c:v>2016/2017</c:v>
                </c:pt>
                <c:pt idx="2">
                  <c:v>2017/2018</c:v>
                </c:pt>
                <c:pt idx="3">
                  <c:v>2018/2019</c:v>
                </c:pt>
                <c:pt idx="4">
                  <c:v>2019/2020</c:v>
                </c:pt>
                <c:pt idx="5">
                  <c:v>2020/2021</c:v>
                </c:pt>
                <c:pt idx="6">
                  <c:v>2021/2022</c:v>
                </c:pt>
                <c:pt idx="7">
                  <c:v>2022/2023</c:v>
                </c:pt>
              </c:strCache>
            </c:strRef>
          </c:cat>
          <c:val>
            <c:numRef>
              <c:f>Punkt17!$B$2:$B$9</c:f>
              <c:numCache>
                <c:formatCode>General</c:formatCode>
                <c:ptCount val="8"/>
                <c:pt idx="0">
                  <c:v>93.9</c:v>
                </c:pt>
                <c:pt idx="1">
                  <c:v>93.5</c:v>
                </c:pt>
                <c:pt idx="2">
                  <c:v>93.1</c:v>
                </c:pt>
                <c:pt idx="3">
                  <c:v>92.4</c:v>
                </c:pt>
                <c:pt idx="4">
                  <c:v>92.4</c:v>
                </c:pt>
                <c:pt idx="5">
                  <c:v>92.1</c:v>
                </c:pt>
                <c:pt idx="6">
                  <c:v>92.1</c:v>
                </c:pt>
                <c:pt idx="7">
                  <c:v>87.6</c:v>
                </c:pt>
              </c:numCache>
            </c:numRef>
          </c:val>
          <c:extLst>
            <c:ext xmlns:c16="http://schemas.microsoft.com/office/drawing/2014/chart" uri="{C3380CC4-5D6E-409C-BE32-E72D297353CC}">
              <c16:uniqueId val="{00000000-7C95-4F85-A6E1-4E0A67B65332}"/>
            </c:ext>
          </c:extLst>
        </c:ser>
        <c:dLbls>
          <c:showLegendKey val="0"/>
          <c:showVal val="0"/>
          <c:showCatName val="0"/>
          <c:showSerName val="0"/>
          <c:showPercent val="0"/>
          <c:showBubbleSize val="0"/>
        </c:dLbls>
        <c:gapWidth val="219"/>
        <c:overlap val="-27"/>
        <c:axId val="629398760"/>
        <c:axId val="629403680"/>
      </c:barChart>
      <c:catAx>
        <c:axId val="62939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29403680"/>
        <c:crosses val="autoZero"/>
        <c:auto val="1"/>
        <c:lblAlgn val="ctr"/>
        <c:lblOffset val="100"/>
        <c:noMultiLvlLbl val="0"/>
      </c:catAx>
      <c:valAx>
        <c:axId val="62940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29398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de-DE" sz="2000"/>
              <a:t>AEFM im Schuljahr 2022/2023 in VZÄ</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77-4E64-993A-FFC143113E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77-4E64-993A-FFC143113E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77-4E64-993A-FFC143113E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77-4E64-993A-FFC143113E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877-4E64-993A-FFC143113E44}"/>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AEFM1!$B$2:$F$2</c:f>
              <c:strCache>
                <c:ptCount val="5"/>
                <c:pt idx="0">
                  <c:v>schulbezogene Anrechnungen      (2027,5 VZÄ)</c:v>
                </c:pt>
                <c:pt idx="1">
                  <c:v>personenbezogene Anrechnungen (485,0 VZÄ)</c:v>
                </c:pt>
                <c:pt idx="2">
                  <c:v>Ermäßigungen  - insb. Alter  
 (754,7 VZÄ ) </c:v>
                </c:pt>
                <c:pt idx="3">
                  <c:v>Freistellungen 
(186,5 VZÄ)</c:v>
                </c:pt>
                <c:pt idx="4">
                  <c:v>Minderungen - K6/K9 
(171,7 VZÄ)</c:v>
                </c:pt>
              </c:strCache>
            </c:strRef>
          </c:cat>
          <c:val>
            <c:numRef>
              <c:f>AEFM1!$B$3:$F$3</c:f>
              <c:numCache>
                <c:formatCode>0.0</c:formatCode>
                <c:ptCount val="5"/>
                <c:pt idx="0">
                  <c:v>2027.5</c:v>
                </c:pt>
                <c:pt idx="1">
                  <c:v>485</c:v>
                </c:pt>
                <c:pt idx="2">
                  <c:v>754.7</c:v>
                </c:pt>
                <c:pt idx="3">
                  <c:v>186.5</c:v>
                </c:pt>
                <c:pt idx="4">
                  <c:v>171.7</c:v>
                </c:pt>
              </c:numCache>
            </c:numRef>
          </c:val>
          <c:extLst>
            <c:ext xmlns:c16="http://schemas.microsoft.com/office/drawing/2014/chart" uri="{C3380CC4-5D6E-409C-BE32-E72D297353CC}">
              <c16:uniqueId val="{0000000A-1877-4E64-993A-FFC143113E4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417306140025735"/>
          <c:y val="0.14494912912060381"/>
          <c:w val="0.43021903662621558"/>
          <c:h val="0.77004828245549584"/>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Entwicklung Schüler DaZ gesamt</a:t>
            </a:r>
          </a:p>
        </c:rich>
      </c:tx>
      <c:layout>
        <c:manualLayout>
          <c:xMode val="edge"/>
          <c:yMode val="edge"/>
          <c:x val="0.19777459602962694"/>
          <c:y val="4.0277775375142648E-2"/>
        </c:manualLayout>
      </c:layout>
      <c:overlay val="0"/>
    </c:title>
    <c:autoTitleDeleted val="0"/>
    <c:plotArea>
      <c:layout/>
      <c:barChart>
        <c:barDir val="col"/>
        <c:grouping val="clustered"/>
        <c:varyColors val="0"/>
        <c:ser>
          <c:idx val="0"/>
          <c:order val="0"/>
          <c:tx>
            <c:strRef>
              <c:f>'DaZ-alle'!$A$10</c:f>
              <c:strCache>
                <c:ptCount val="1"/>
                <c:pt idx="0">
                  <c:v>Schüler DaZ gesamt</c:v>
                </c:pt>
              </c:strCache>
            </c:strRef>
          </c:tx>
          <c:invertIfNegative val="0"/>
          <c:cat>
            <c:strRef>
              <c:f>'DaZ-alle'!$B$3:$R$3</c:f>
              <c:strCache>
                <c:ptCount val="12"/>
                <c:pt idx="0">
                  <c:v>2. ST 14/15</c:v>
                </c:pt>
                <c:pt idx="1">
                  <c:v>Ende SJ 16/17</c:v>
                </c:pt>
                <c:pt idx="2">
                  <c:v>Ende SJ 17/18</c:v>
                </c:pt>
                <c:pt idx="3">
                  <c:v>Ende SJ 18/19</c:v>
                </c:pt>
                <c:pt idx="4">
                  <c:v>Ende SJ 19/20</c:v>
                </c:pt>
                <c:pt idx="5">
                  <c:v>Ende SJ 20/21</c:v>
                </c:pt>
                <c:pt idx="6">
                  <c:v>Ende SJ 21/22</c:v>
                </c:pt>
                <c:pt idx="7">
                  <c:v>Stand 12.09.22</c:v>
                </c:pt>
                <c:pt idx="8">
                  <c:v>Stand 13.10.22</c:v>
                </c:pt>
                <c:pt idx="9">
                  <c:v>Stand 14.11.22</c:v>
                </c:pt>
                <c:pt idx="10">
                  <c:v>Stand 09.12.22</c:v>
                </c:pt>
                <c:pt idx="11">
                  <c:v>Stand 09.01.23</c:v>
                </c:pt>
              </c:strCache>
            </c:strRef>
          </c:cat>
          <c:val>
            <c:numRef>
              <c:f>'DaZ-alle'!$B$10:$R$10</c:f>
              <c:numCache>
                <c:formatCode>General</c:formatCode>
                <c:ptCount val="17"/>
                <c:pt idx="0">
                  <c:v>15411</c:v>
                </c:pt>
                <c:pt idx="1">
                  <c:v>27450</c:v>
                </c:pt>
                <c:pt idx="2">
                  <c:v>28267</c:v>
                </c:pt>
                <c:pt idx="3">
                  <c:v>30703</c:v>
                </c:pt>
                <c:pt idx="4">
                  <c:v>31317</c:v>
                </c:pt>
                <c:pt idx="5">
                  <c:v>32993</c:v>
                </c:pt>
                <c:pt idx="6">
                  <c:v>41626</c:v>
                </c:pt>
                <c:pt idx="7">
                  <c:v>39989</c:v>
                </c:pt>
                <c:pt idx="8">
                  <c:v>44605</c:v>
                </c:pt>
                <c:pt idx="9">
                  <c:v>44852</c:v>
                </c:pt>
                <c:pt idx="10">
                  <c:v>45275</c:v>
                </c:pt>
                <c:pt idx="11">
                  <c:v>45364</c:v>
                </c:pt>
              </c:numCache>
            </c:numRef>
          </c:val>
          <c:extLst>
            <c:ext xmlns:c16="http://schemas.microsoft.com/office/drawing/2014/chart" uri="{C3380CC4-5D6E-409C-BE32-E72D297353CC}">
              <c16:uniqueId val="{00000000-F6C0-4092-8D18-EDBB2011C9FE}"/>
            </c:ext>
          </c:extLst>
        </c:ser>
        <c:dLbls>
          <c:showLegendKey val="0"/>
          <c:showVal val="0"/>
          <c:showCatName val="0"/>
          <c:showSerName val="0"/>
          <c:showPercent val="0"/>
          <c:showBubbleSize val="0"/>
        </c:dLbls>
        <c:gapWidth val="150"/>
        <c:axId val="75525504"/>
        <c:axId val="129352832"/>
      </c:barChart>
      <c:catAx>
        <c:axId val="75525504"/>
        <c:scaling>
          <c:orientation val="minMax"/>
        </c:scaling>
        <c:delete val="0"/>
        <c:axPos val="b"/>
        <c:numFmt formatCode="General" sourceLinked="0"/>
        <c:majorTickMark val="out"/>
        <c:minorTickMark val="none"/>
        <c:tickLblPos val="nextTo"/>
        <c:crossAx val="129352832"/>
        <c:crosses val="autoZero"/>
        <c:auto val="1"/>
        <c:lblAlgn val="ctr"/>
        <c:lblOffset val="100"/>
        <c:noMultiLvlLbl val="0"/>
      </c:catAx>
      <c:valAx>
        <c:axId val="129352832"/>
        <c:scaling>
          <c:orientation val="minMax"/>
        </c:scaling>
        <c:delete val="0"/>
        <c:axPos val="l"/>
        <c:majorGridlines/>
        <c:numFmt formatCode="General" sourceLinked="1"/>
        <c:majorTickMark val="out"/>
        <c:minorTickMark val="none"/>
        <c:tickLblPos val="nextTo"/>
        <c:crossAx val="7552550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de-DE" sz="1600" dirty="0">
                <a:solidFill>
                  <a:sysClr val="windowText" lastClr="000000"/>
                </a:solidFill>
                <a:latin typeface="Arial" panose="020B0604020202020204" pitchFamily="34" charset="0"/>
                <a:cs typeface="Arial" panose="020B0604020202020204" pitchFamily="34" charset="0"/>
              </a:rPr>
              <a:t>Anzahl zugewiesener ukrainischer Schülerinnen und Schüler </a:t>
            </a:r>
          </a:p>
          <a:p>
            <a:pPr>
              <a:defRPr sz="1600">
                <a:solidFill>
                  <a:sysClr val="windowText" lastClr="000000"/>
                </a:solidFill>
              </a:defRPr>
            </a:pPr>
            <a:r>
              <a:rPr lang="de-DE" sz="1600" b="1" dirty="0" smtClean="0">
                <a:solidFill>
                  <a:sysClr val="windowText" lastClr="000000"/>
                </a:solidFill>
                <a:latin typeface="Arial" panose="020B0604020202020204" pitchFamily="34" charset="0"/>
                <a:cs typeface="Arial" panose="020B0604020202020204" pitchFamily="34" charset="0"/>
              </a:rPr>
              <a:t>nach </a:t>
            </a:r>
            <a:r>
              <a:rPr lang="de-DE" sz="1600" b="1" dirty="0">
                <a:solidFill>
                  <a:sysClr val="windowText" lastClr="000000"/>
                </a:solidFill>
                <a:latin typeface="Arial" panose="020B0604020202020204" pitchFamily="34" charset="0"/>
                <a:cs typeface="Arial" panose="020B0604020202020204" pitchFamily="34" charset="0"/>
              </a:rPr>
              <a:t>Schulart </a:t>
            </a:r>
            <a:r>
              <a:rPr lang="de-DE" sz="1600" b="0" dirty="0">
                <a:solidFill>
                  <a:sysClr val="windowText" lastClr="000000"/>
                </a:solidFill>
                <a:latin typeface="Arial" panose="020B0604020202020204" pitchFamily="34" charset="0"/>
                <a:cs typeface="Arial" panose="020B0604020202020204" pitchFamily="34" charset="0"/>
              </a:rPr>
              <a:t>(</a:t>
            </a:r>
            <a:r>
              <a:rPr lang="de-DE" sz="1600" b="0" dirty="0" err="1" smtClean="0">
                <a:solidFill>
                  <a:sysClr val="windowText" lastClr="000000"/>
                </a:solidFill>
                <a:latin typeface="Arial" panose="020B0604020202020204" pitchFamily="34" charset="0"/>
                <a:cs typeface="Arial" panose="020B0604020202020204" pitchFamily="34" charset="0"/>
              </a:rPr>
              <a:t>öffentl</a:t>
            </a:r>
            <a:r>
              <a:rPr lang="de-DE" sz="1600" b="0" dirty="0" smtClean="0">
                <a:solidFill>
                  <a:sysClr val="windowText" lastClr="000000"/>
                </a:solidFill>
                <a:latin typeface="Arial" panose="020B0604020202020204" pitchFamily="34" charset="0"/>
                <a:cs typeface="Arial" panose="020B0604020202020204" pitchFamily="34" charset="0"/>
              </a:rPr>
              <a:t>.</a:t>
            </a:r>
            <a:r>
              <a:rPr lang="de-DE" sz="1600" b="0" baseline="0" dirty="0" smtClean="0">
                <a:solidFill>
                  <a:sysClr val="windowText" lastClr="000000"/>
                </a:solidFill>
                <a:latin typeface="Arial" panose="020B0604020202020204" pitchFamily="34" charset="0"/>
                <a:cs typeface="Arial" panose="020B0604020202020204" pitchFamily="34" charset="0"/>
              </a:rPr>
              <a:t> </a:t>
            </a:r>
            <a:r>
              <a:rPr lang="de-DE" sz="1600" b="0" baseline="0" dirty="0">
                <a:solidFill>
                  <a:sysClr val="windowText" lastClr="000000"/>
                </a:solidFill>
                <a:latin typeface="Arial" panose="020B0604020202020204" pitchFamily="34" charset="0"/>
                <a:cs typeface="Arial" panose="020B0604020202020204" pitchFamily="34" charset="0"/>
              </a:rPr>
              <a:t>Schulen)</a:t>
            </a:r>
            <a:endParaRPr lang="de-DE" sz="1600" b="0"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0"/>
          <c:order val="0"/>
          <c:tx>
            <c:v>Grundschulen</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'SuS öffentl. Schulen (tgl.)'!$C$3:$IA$3</c:f>
              <c:numCache>
                <c:formatCode>m/d/yyyy</c:formatCode>
                <c:ptCount val="11"/>
                <c:pt idx="0">
                  <c:v>44652</c:v>
                </c:pt>
                <c:pt idx="1">
                  <c:v>44683</c:v>
                </c:pt>
                <c:pt idx="2">
                  <c:v>44715</c:v>
                </c:pt>
                <c:pt idx="3">
                  <c:v>44743</c:v>
                </c:pt>
                <c:pt idx="4">
                  <c:v>44776</c:v>
                </c:pt>
                <c:pt idx="5">
                  <c:v>44806</c:v>
                </c:pt>
                <c:pt idx="6">
                  <c:v>44838</c:v>
                </c:pt>
                <c:pt idx="7">
                  <c:v>44866</c:v>
                </c:pt>
                <c:pt idx="8">
                  <c:v>44902</c:v>
                </c:pt>
                <c:pt idx="9">
                  <c:v>44930</c:v>
                </c:pt>
                <c:pt idx="10">
                  <c:v>44944</c:v>
                </c:pt>
              </c:numCache>
            </c:numRef>
          </c:cat>
          <c:val>
            <c:numRef>
              <c:f>'SuS öffentl. Schulen (tgl.)'!$C$34:$IA$34</c:f>
              <c:numCache>
                <c:formatCode>General</c:formatCode>
                <c:ptCount val="11"/>
                <c:pt idx="0">
                  <c:v>321</c:v>
                </c:pt>
                <c:pt idx="1">
                  <c:v>1957</c:v>
                </c:pt>
                <c:pt idx="2">
                  <c:v>2781</c:v>
                </c:pt>
                <c:pt idx="3">
                  <c:v>3118</c:v>
                </c:pt>
                <c:pt idx="4">
                  <c:v>3842</c:v>
                </c:pt>
                <c:pt idx="5">
                  <c:v>3858</c:v>
                </c:pt>
                <c:pt idx="6">
                  <c:v>3898</c:v>
                </c:pt>
                <c:pt idx="7">
                  <c:v>3937</c:v>
                </c:pt>
                <c:pt idx="8">
                  <c:v>3925</c:v>
                </c:pt>
                <c:pt idx="9">
                  <c:v>3974</c:v>
                </c:pt>
                <c:pt idx="10">
                  <c:v>3977</c:v>
                </c:pt>
              </c:numCache>
            </c:numRef>
          </c:val>
          <c:extLst>
            <c:ext xmlns:c16="http://schemas.microsoft.com/office/drawing/2014/chart" uri="{C3380CC4-5D6E-409C-BE32-E72D297353CC}">
              <c16:uniqueId val="{00000000-4540-4DEA-9AED-2A6F8E1B4542}"/>
            </c:ext>
          </c:extLst>
        </c:ser>
        <c:ser>
          <c:idx val="1"/>
          <c:order val="1"/>
          <c:tx>
            <c:v>Oberschulen</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'SuS öffentl. Schulen (tgl.)'!$C$3:$IA$3</c:f>
              <c:numCache>
                <c:formatCode>m/d/yyyy</c:formatCode>
                <c:ptCount val="11"/>
                <c:pt idx="0">
                  <c:v>44652</c:v>
                </c:pt>
                <c:pt idx="1">
                  <c:v>44683</c:v>
                </c:pt>
                <c:pt idx="2">
                  <c:v>44715</c:v>
                </c:pt>
                <c:pt idx="3">
                  <c:v>44743</c:v>
                </c:pt>
                <c:pt idx="4">
                  <c:v>44776</c:v>
                </c:pt>
                <c:pt idx="5">
                  <c:v>44806</c:v>
                </c:pt>
                <c:pt idx="6">
                  <c:v>44838</c:v>
                </c:pt>
                <c:pt idx="7">
                  <c:v>44866</c:v>
                </c:pt>
                <c:pt idx="8">
                  <c:v>44902</c:v>
                </c:pt>
                <c:pt idx="9">
                  <c:v>44930</c:v>
                </c:pt>
                <c:pt idx="10">
                  <c:v>44944</c:v>
                </c:pt>
              </c:numCache>
            </c:numRef>
          </c:cat>
          <c:val>
            <c:numRef>
              <c:f>'SuS öffentl. Schulen (tgl.)'!$C$35:$IA$35</c:f>
              <c:numCache>
                <c:formatCode>General</c:formatCode>
                <c:ptCount val="11"/>
                <c:pt idx="0">
                  <c:v>273</c:v>
                </c:pt>
                <c:pt idx="1">
                  <c:v>1409</c:v>
                </c:pt>
                <c:pt idx="2">
                  <c:v>2055</c:v>
                </c:pt>
                <c:pt idx="3">
                  <c:v>2324</c:v>
                </c:pt>
                <c:pt idx="4">
                  <c:v>2440</c:v>
                </c:pt>
                <c:pt idx="5">
                  <c:v>2794</c:v>
                </c:pt>
                <c:pt idx="6">
                  <c:v>2869</c:v>
                </c:pt>
                <c:pt idx="7">
                  <c:v>2917</c:v>
                </c:pt>
                <c:pt idx="8">
                  <c:v>2900</c:v>
                </c:pt>
                <c:pt idx="9">
                  <c:v>2947</c:v>
                </c:pt>
                <c:pt idx="10">
                  <c:v>2975</c:v>
                </c:pt>
              </c:numCache>
            </c:numRef>
          </c:val>
          <c:extLst>
            <c:ext xmlns:c16="http://schemas.microsoft.com/office/drawing/2014/chart" uri="{C3380CC4-5D6E-409C-BE32-E72D297353CC}">
              <c16:uniqueId val="{00000001-4540-4DEA-9AED-2A6F8E1B4542}"/>
            </c:ext>
          </c:extLst>
        </c:ser>
        <c:ser>
          <c:idx val="2"/>
          <c:order val="2"/>
          <c:tx>
            <c:v>Gymnasien</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'SuS öffentl. Schulen (tgl.)'!$C$3:$IA$3</c:f>
              <c:numCache>
                <c:formatCode>m/d/yyyy</c:formatCode>
                <c:ptCount val="11"/>
                <c:pt idx="0">
                  <c:v>44652</c:v>
                </c:pt>
                <c:pt idx="1">
                  <c:v>44683</c:v>
                </c:pt>
                <c:pt idx="2">
                  <c:v>44715</c:v>
                </c:pt>
                <c:pt idx="3">
                  <c:v>44743</c:v>
                </c:pt>
                <c:pt idx="4">
                  <c:v>44776</c:v>
                </c:pt>
                <c:pt idx="5">
                  <c:v>44806</c:v>
                </c:pt>
                <c:pt idx="6">
                  <c:v>44838</c:v>
                </c:pt>
                <c:pt idx="7">
                  <c:v>44866</c:v>
                </c:pt>
                <c:pt idx="8">
                  <c:v>44902</c:v>
                </c:pt>
                <c:pt idx="9">
                  <c:v>44930</c:v>
                </c:pt>
                <c:pt idx="10">
                  <c:v>44944</c:v>
                </c:pt>
              </c:numCache>
            </c:numRef>
          </c:cat>
          <c:val>
            <c:numRef>
              <c:f>'SuS öffentl. Schulen (tgl.)'!$C$36:$IA$36</c:f>
              <c:numCache>
                <c:formatCode>General</c:formatCode>
                <c:ptCount val="11"/>
                <c:pt idx="0">
                  <c:v>53</c:v>
                </c:pt>
                <c:pt idx="1">
                  <c:v>769</c:v>
                </c:pt>
                <c:pt idx="2">
                  <c:v>1181</c:v>
                </c:pt>
                <c:pt idx="3">
                  <c:v>1344</c:v>
                </c:pt>
                <c:pt idx="4">
                  <c:v>1469</c:v>
                </c:pt>
                <c:pt idx="5">
                  <c:v>1826</c:v>
                </c:pt>
                <c:pt idx="6">
                  <c:v>1833</c:v>
                </c:pt>
                <c:pt idx="7">
                  <c:v>1853</c:v>
                </c:pt>
                <c:pt idx="8">
                  <c:v>1821</c:v>
                </c:pt>
                <c:pt idx="9">
                  <c:v>1839</c:v>
                </c:pt>
                <c:pt idx="10">
                  <c:v>1835</c:v>
                </c:pt>
              </c:numCache>
            </c:numRef>
          </c:val>
          <c:extLst>
            <c:ext xmlns:c16="http://schemas.microsoft.com/office/drawing/2014/chart" uri="{C3380CC4-5D6E-409C-BE32-E72D297353CC}">
              <c16:uniqueId val="{00000002-4540-4DEA-9AED-2A6F8E1B4542}"/>
            </c:ext>
          </c:extLst>
        </c:ser>
        <c:ser>
          <c:idx val="3"/>
          <c:order val="3"/>
          <c:tx>
            <c:v>Berufsbildende Schulen</c:v>
          </c:tx>
          <c:spPr>
            <a:solidFill>
              <a:schemeClr val="accent6">
                <a:lumMod val="60000"/>
              </a:schemeClr>
            </a:solidFill>
            <a:ln>
              <a:noFill/>
            </a:ln>
            <a:effectLst/>
          </c:spPr>
          <c:invertIfNegative val="0"/>
          <c:dLbls>
            <c:dLbl>
              <c:idx val="0"/>
              <c:layout>
                <c:manualLayout>
                  <c:x val="0"/>
                  <c:y val="-1.053013858325691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40-4DEA-9AED-2A6F8E1B45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'SuS öffentl. Schulen (tgl.)'!$C$3:$IA$3</c:f>
              <c:numCache>
                <c:formatCode>m/d/yyyy</c:formatCode>
                <c:ptCount val="11"/>
                <c:pt idx="0">
                  <c:v>44652</c:v>
                </c:pt>
                <c:pt idx="1">
                  <c:v>44683</c:v>
                </c:pt>
                <c:pt idx="2">
                  <c:v>44715</c:v>
                </c:pt>
                <c:pt idx="3">
                  <c:v>44743</c:v>
                </c:pt>
                <c:pt idx="4">
                  <c:v>44776</c:v>
                </c:pt>
                <c:pt idx="5">
                  <c:v>44806</c:v>
                </c:pt>
                <c:pt idx="6">
                  <c:v>44838</c:v>
                </c:pt>
                <c:pt idx="7">
                  <c:v>44866</c:v>
                </c:pt>
                <c:pt idx="8">
                  <c:v>44902</c:v>
                </c:pt>
                <c:pt idx="9">
                  <c:v>44930</c:v>
                </c:pt>
                <c:pt idx="10">
                  <c:v>44944</c:v>
                </c:pt>
              </c:numCache>
            </c:numRef>
          </c:cat>
          <c:val>
            <c:numRef>
              <c:f>'SuS öffentl. Schulen (tgl.)'!$C$37:$IA$37</c:f>
              <c:numCache>
                <c:formatCode>General</c:formatCode>
                <c:ptCount val="11"/>
                <c:pt idx="0">
                  <c:v>6</c:v>
                </c:pt>
                <c:pt idx="1">
                  <c:v>222</c:v>
                </c:pt>
                <c:pt idx="2">
                  <c:v>372</c:v>
                </c:pt>
                <c:pt idx="3">
                  <c:v>469</c:v>
                </c:pt>
                <c:pt idx="4">
                  <c:v>565</c:v>
                </c:pt>
                <c:pt idx="5">
                  <c:v>418</c:v>
                </c:pt>
                <c:pt idx="6">
                  <c:v>611</c:v>
                </c:pt>
                <c:pt idx="7">
                  <c:v>617</c:v>
                </c:pt>
                <c:pt idx="8">
                  <c:v>594</c:v>
                </c:pt>
                <c:pt idx="9">
                  <c:v>606</c:v>
                </c:pt>
                <c:pt idx="10">
                  <c:v>619</c:v>
                </c:pt>
              </c:numCache>
            </c:numRef>
          </c:val>
          <c:extLst>
            <c:ext xmlns:c16="http://schemas.microsoft.com/office/drawing/2014/chart" uri="{C3380CC4-5D6E-409C-BE32-E72D297353CC}">
              <c16:uniqueId val="{00000004-4540-4DEA-9AED-2A6F8E1B4542}"/>
            </c:ext>
          </c:extLst>
        </c:ser>
        <c:ser>
          <c:idx val="4"/>
          <c:order val="4"/>
          <c:tx>
            <c:v>Förderschulen</c:v>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4540-4DEA-9AED-2A6F8E1B4542}"/>
                </c:ext>
              </c:extLst>
            </c:dLbl>
            <c:dLbl>
              <c:idx val="1"/>
              <c:layout>
                <c:manualLayout>
                  <c:x val="0"/>
                  <c:y val="-6.31808314995422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40-4DEA-9AED-2A6F8E1B45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'SuS öffentl. Schulen (tgl.)'!$C$3:$IA$3</c:f>
              <c:numCache>
                <c:formatCode>m/d/yyyy</c:formatCode>
                <c:ptCount val="11"/>
                <c:pt idx="0">
                  <c:v>44652</c:v>
                </c:pt>
                <c:pt idx="1">
                  <c:v>44683</c:v>
                </c:pt>
                <c:pt idx="2">
                  <c:v>44715</c:v>
                </c:pt>
                <c:pt idx="3">
                  <c:v>44743</c:v>
                </c:pt>
                <c:pt idx="4">
                  <c:v>44776</c:v>
                </c:pt>
                <c:pt idx="5">
                  <c:v>44806</c:v>
                </c:pt>
                <c:pt idx="6">
                  <c:v>44838</c:v>
                </c:pt>
                <c:pt idx="7">
                  <c:v>44866</c:v>
                </c:pt>
                <c:pt idx="8">
                  <c:v>44902</c:v>
                </c:pt>
                <c:pt idx="9">
                  <c:v>44930</c:v>
                </c:pt>
                <c:pt idx="10">
                  <c:v>44944</c:v>
                </c:pt>
              </c:numCache>
            </c:numRef>
          </c:cat>
          <c:val>
            <c:numRef>
              <c:f>'SuS öffentl. Schulen (tgl.)'!$C$38:$IA$38</c:f>
              <c:numCache>
                <c:formatCode>General</c:formatCode>
                <c:ptCount val="11"/>
                <c:pt idx="0">
                  <c:v>0</c:v>
                </c:pt>
                <c:pt idx="1">
                  <c:v>25</c:v>
                </c:pt>
                <c:pt idx="2">
                  <c:v>57</c:v>
                </c:pt>
                <c:pt idx="3">
                  <c:v>71</c:v>
                </c:pt>
                <c:pt idx="4">
                  <c:v>81</c:v>
                </c:pt>
                <c:pt idx="5">
                  <c:v>44</c:v>
                </c:pt>
                <c:pt idx="6">
                  <c:v>90</c:v>
                </c:pt>
                <c:pt idx="7">
                  <c:v>94</c:v>
                </c:pt>
                <c:pt idx="8">
                  <c:v>105</c:v>
                </c:pt>
                <c:pt idx="9">
                  <c:v>106</c:v>
                </c:pt>
                <c:pt idx="10">
                  <c:v>105</c:v>
                </c:pt>
              </c:numCache>
            </c:numRef>
          </c:val>
          <c:extLst>
            <c:ext xmlns:c16="http://schemas.microsoft.com/office/drawing/2014/chart" uri="{C3380CC4-5D6E-409C-BE32-E72D297353CC}">
              <c16:uniqueId val="{00000007-4540-4DEA-9AED-2A6F8E1B4542}"/>
            </c:ext>
          </c:extLst>
        </c:ser>
        <c:dLbls>
          <c:showLegendKey val="0"/>
          <c:showVal val="0"/>
          <c:showCatName val="0"/>
          <c:showSerName val="0"/>
          <c:showPercent val="0"/>
          <c:showBubbleSize val="0"/>
        </c:dLbls>
        <c:gapWidth val="55"/>
        <c:overlap val="100"/>
        <c:axId val="556808336"/>
        <c:axId val="556802104"/>
      </c:barChart>
      <c:lineChart>
        <c:grouping val="standard"/>
        <c:varyColors val="0"/>
        <c:ser>
          <c:idx val="5"/>
          <c:order val="5"/>
          <c:tx>
            <c:strRef>
              <c:f>'SuS öffentl. Schulen (tgl.)'!$A$39:$B$39</c:f>
              <c:strCache>
                <c:ptCount val="2"/>
                <c:pt idx="0">
                  <c:v>Insgesamt Sachsen</c:v>
                </c:pt>
              </c:strCache>
            </c:strRef>
          </c:tx>
          <c:spPr>
            <a:ln w="28575" cap="rnd">
              <a:noFill/>
              <a:round/>
            </a:ln>
            <a:effectLst/>
          </c:spPr>
          <c:marker>
            <c:symbol val="none"/>
          </c:marker>
          <c:dLbls>
            <c:dLbl>
              <c:idx val="5"/>
              <c:layout>
                <c:manualLayout>
                  <c:x val="-2.8228033608295722E-2"/>
                  <c:y val="-2.595670869325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40-4DEA-9AED-2A6F8E1B454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'SuS öffentl. Schulen (tgl.)'!$C$3:$AS$3</c:f>
              <c:numCache>
                <c:formatCode>m/d/yyyy</c:formatCode>
                <c:ptCount val="2"/>
                <c:pt idx="0">
                  <c:v>44652</c:v>
                </c:pt>
                <c:pt idx="1">
                  <c:v>44683</c:v>
                </c:pt>
              </c:numCache>
            </c:numRef>
          </c:cat>
          <c:val>
            <c:numRef>
              <c:f>'SuS öffentl. Schulen (tgl.)'!$C$39:$IA$39</c:f>
              <c:numCache>
                <c:formatCode>General</c:formatCode>
                <c:ptCount val="11"/>
                <c:pt idx="0">
                  <c:v>653</c:v>
                </c:pt>
                <c:pt idx="1">
                  <c:v>4382</c:v>
                </c:pt>
                <c:pt idx="2">
                  <c:v>6446</c:v>
                </c:pt>
                <c:pt idx="3">
                  <c:v>7326</c:v>
                </c:pt>
                <c:pt idx="4">
                  <c:v>8397</c:v>
                </c:pt>
                <c:pt idx="5">
                  <c:v>8940</c:v>
                </c:pt>
                <c:pt idx="6">
                  <c:v>9301</c:v>
                </c:pt>
                <c:pt idx="7">
                  <c:v>9418</c:v>
                </c:pt>
                <c:pt idx="8">
                  <c:v>9345</c:v>
                </c:pt>
                <c:pt idx="9">
                  <c:v>9472</c:v>
                </c:pt>
                <c:pt idx="10">
                  <c:v>9511</c:v>
                </c:pt>
              </c:numCache>
            </c:numRef>
          </c:val>
          <c:smooth val="0"/>
          <c:extLst>
            <c:ext xmlns:c16="http://schemas.microsoft.com/office/drawing/2014/chart" uri="{C3380CC4-5D6E-409C-BE32-E72D297353CC}">
              <c16:uniqueId val="{00000009-4540-4DEA-9AED-2A6F8E1B4542}"/>
            </c:ext>
          </c:extLst>
        </c:ser>
        <c:dLbls>
          <c:showLegendKey val="0"/>
          <c:showVal val="0"/>
          <c:showCatName val="0"/>
          <c:showSerName val="0"/>
          <c:showPercent val="0"/>
          <c:showBubbleSize val="0"/>
        </c:dLbls>
        <c:marker val="1"/>
        <c:smooth val="0"/>
        <c:axId val="556808336"/>
        <c:axId val="556802104"/>
      </c:lineChart>
      <c:catAx>
        <c:axId val="55680833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6802104"/>
        <c:crosses val="autoZero"/>
        <c:auto val="0"/>
        <c:lblAlgn val="ctr"/>
        <c:lblOffset val="100"/>
        <c:noMultiLvlLbl val="0"/>
      </c:catAx>
      <c:valAx>
        <c:axId val="556802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6808336"/>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1"/>
                </a:solidFill>
                <a:latin typeface="Arial" panose="020B0604020202020204" pitchFamily="34" charset="0"/>
                <a:cs typeface="Arial" panose="020B0604020202020204" pitchFamily="34" charset="0"/>
              </a:rPr>
              <a:t>Notwendige Einstellungen an öffentlichen Schulen und Abschätzung der zu erwartenden Absolventen des Vorbereitungsdienstes</a:t>
            </a:r>
          </a:p>
          <a:p>
            <a:pPr>
              <a:defRPr/>
            </a:pPr>
            <a:r>
              <a:rPr lang="de-DE" sz="1100">
                <a:solidFill>
                  <a:schemeClr val="tx1"/>
                </a:solidFill>
                <a:latin typeface="Arial" panose="020B0604020202020204" pitchFamily="34" charset="0"/>
                <a:cs typeface="Arial" panose="020B0604020202020204" pitchFamily="34" charset="0"/>
              </a:rPr>
              <a:t>(Angaben in Personen)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1"/>
          <c:tx>
            <c:strRef>
              <c:f>Gesamtbetrachtung!$B$6</c:f>
              <c:strCache>
                <c:ptCount val="1"/>
                <c:pt idx="0">
                  <c:v>notwendige Einstellungen</c:v>
                </c:pt>
              </c:strCache>
            </c:strRef>
          </c:tx>
          <c:spPr>
            <a:solidFill>
              <a:schemeClr val="accent1"/>
            </a:solidFill>
            <a:ln>
              <a:noFill/>
            </a:ln>
            <a:effectLst/>
          </c:spPr>
          <c:invertIfNegative val="0"/>
          <c:dLbls>
            <c:dLbl>
              <c:idx val="6"/>
              <c:layout>
                <c:manualLayout>
                  <c:x val="-1.3675213675213675E-3"/>
                  <c:y val="-0.1708312012859690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17E-444E-B975-C5451E4853D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Gesamtbetrachtung!$A$7:$A$20</c:f>
              <c:strCache>
                <c:ptCount val="14"/>
                <c:pt idx="0">
                  <c:v>2022/2023</c:v>
                </c:pt>
                <c:pt idx="1">
                  <c:v>2023/2024</c:v>
                </c:pt>
                <c:pt idx="2">
                  <c:v>2024/2025</c:v>
                </c:pt>
                <c:pt idx="3">
                  <c:v>2025/2026</c:v>
                </c:pt>
                <c:pt idx="4">
                  <c:v>2026/2027</c:v>
                </c:pt>
                <c:pt idx="5">
                  <c:v>2027/2028</c:v>
                </c:pt>
                <c:pt idx="6">
                  <c:v>2028/2029</c:v>
                </c:pt>
                <c:pt idx="7">
                  <c:v>2029/2030</c:v>
                </c:pt>
                <c:pt idx="8">
                  <c:v>2030/2031</c:v>
                </c:pt>
                <c:pt idx="9">
                  <c:v>2031/2032</c:v>
                </c:pt>
                <c:pt idx="10">
                  <c:v>2032/2033</c:v>
                </c:pt>
                <c:pt idx="11">
                  <c:v>2033/2034</c:v>
                </c:pt>
                <c:pt idx="12">
                  <c:v>2034/2035</c:v>
                </c:pt>
                <c:pt idx="13">
                  <c:v>2035/2036</c:v>
                </c:pt>
              </c:strCache>
            </c:strRef>
          </c:cat>
          <c:val>
            <c:numRef>
              <c:f>Gesamtbetrachtung!$B$7:$B$20</c:f>
              <c:numCache>
                <c:formatCode>General</c:formatCode>
                <c:ptCount val="14"/>
                <c:pt idx="0">
                  <c:v>2340</c:v>
                </c:pt>
                <c:pt idx="1">
                  <c:v>2140</c:v>
                </c:pt>
                <c:pt idx="2">
                  <c:v>2300</c:v>
                </c:pt>
                <c:pt idx="3">
                  <c:v>2120</c:v>
                </c:pt>
                <c:pt idx="4">
                  <c:v>1850</c:v>
                </c:pt>
                <c:pt idx="5">
                  <c:v>1730</c:v>
                </c:pt>
                <c:pt idx="6">
                  <c:v>1600</c:v>
                </c:pt>
                <c:pt idx="7">
                  <c:v>1430</c:v>
                </c:pt>
                <c:pt idx="8">
                  <c:v>1170</c:v>
                </c:pt>
                <c:pt idx="9">
                  <c:v>1070</c:v>
                </c:pt>
                <c:pt idx="10">
                  <c:v>850</c:v>
                </c:pt>
                <c:pt idx="11">
                  <c:v>630</c:v>
                </c:pt>
                <c:pt idx="12">
                  <c:v>490</c:v>
                </c:pt>
                <c:pt idx="13">
                  <c:v>340</c:v>
                </c:pt>
              </c:numCache>
            </c:numRef>
          </c:val>
          <c:extLst>
            <c:ext xmlns:c16="http://schemas.microsoft.com/office/drawing/2014/chart" uri="{C3380CC4-5D6E-409C-BE32-E72D297353CC}">
              <c16:uniqueId val="{00000001-D17E-444E-B975-C5451E4853D4}"/>
            </c:ext>
          </c:extLst>
        </c:ser>
        <c:dLbls>
          <c:showLegendKey val="0"/>
          <c:showVal val="0"/>
          <c:showCatName val="0"/>
          <c:showSerName val="0"/>
          <c:showPercent val="0"/>
          <c:showBubbleSize val="0"/>
        </c:dLbls>
        <c:gapWidth val="150"/>
        <c:overlap val="100"/>
        <c:axId val="590656952"/>
        <c:axId val="590655640"/>
      </c:barChart>
      <c:lineChart>
        <c:grouping val="standard"/>
        <c:varyColors val="0"/>
        <c:ser>
          <c:idx val="1"/>
          <c:order val="0"/>
          <c:tx>
            <c:strRef>
              <c:f>Gesamtbetrachtung!$C$6</c:f>
              <c:strCache>
                <c:ptCount val="1"/>
                <c:pt idx="0">
                  <c:v>Abschätzung Absolventen des Vorbereitungsdienstes</c:v>
                </c:pt>
              </c:strCache>
            </c:strRef>
          </c:tx>
          <c:spPr>
            <a:ln w="28575" cap="rnd">
              <a:solidFill>
                <a:srgbClr val="FFC000"/>
              </a:solidFill>
              <a:round/>
            </a:ln>
            <a:effectLst/>
          </c:spPr>
          <c:marker>
            <c:symbol val="diamond"/>
            <c:size val="7"/>
            <c:spPr>
              <a:solidFill>
                <a:schemeClr val="accent2"/>
              </a:solidFill>
              <a:ln w="9525">
                <a:noFill/>
              </a:ln>
              <a:effectLst/>
            </c:spPr>
          </c:marker>
          <c:dLbls>
            <c:dLbl>
              <c:idx val="9"/>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2-D17E-444E-B975-C5451E4853D4}"/>
                </c:ext>
              </c:extLst>
            </c:dLbl>
            <c:dLbl>
              <c:idx val="10"/>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3-D17E-444E-B975-C5451E4853D4}"/>
                </c:ext>
              </c:extLst>
            </c:dLbl>
            <c:dLbl>
              <c:idx val="11"/>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4-D17E-444E-B975-C5451E4853D4}"/>
                </c:ext>
              </c:extLst>
            </c:dLbl>
            <c:dLbl>
              <c:idx val="12"/>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5-D17E-444E-B975-C5451E4853D4}"/>
                </c:ext>
              </c:extLst>
            </c:dLbl>
            <c:dLbl>
              <c:idx val="13"/>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6-D17E-444E-B975-C5451E4853D4}"/>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Gesamtbetrachtung!$A$7:$A$20</c:f>
              <c:strCache>
                <c:ptCount val="14"/>
                <c:pt idx="0">
                  <c:v>2022/2023</c:v>
                </c:pt>
                <c:pt idx="1">
                  <c:v>2023/2024</c:v>
                </c:pt>
                <c:pt idx="2">
                  <c:v>2024/2025</c:v>
                </c:pt>
                <c:pt idx="3">
                  <c:v>2025/2026</c:v>
                </c:pt>
                <c:pt idx="4">
                  <c:v>2026/2027</c:v>
                </c:pt>
                <c:pt idx="5">
                  <c:v>2027/2028</c:v>
                </c:pt>
                <c:pt idx="6">
                  <c:v>2028/2029</c:v>
                </c:pt>
                <c:pt idx="7">
                  <c:v>2029/2030</c:v>
                </c:pt>
                <c:pt idx="8">
                  <c:v>2030/2031</c:v>
                </c:pt>
                <c:pt idx="9">
                  <c:v>2031/2032</c:v>
                </c:pt>
                <c:pt idx="10">
                  <c:v>2032/2033</c:v>
                </c:pt>
                <c:pt idx="11">
                  <c:v>2033/2034</c:v>
                </c:pt>
                <c:pt idx="12">
                  <c:v>2034/2035</c:v>
                </c:pt>
                <c:pt idx="13">
                  <c:v>2035/2036</c:v>
                </c:pt>
              </c:strCache>
            </c:strRef>
          </c:cat>
          <c:val>
            <c:numRef>
              <c:f>Gesamtbetrachtung!$C$7:$C$20</c:f>
              <c:numCache>
                <c:formatCode>#,##0</c:formatCode>
                <c:ptCount val="14"/>
                <c:pt idx="0">
                  <c:v>1238</c:v>
                </c:pt>
                <c:pt idx="1">
                  <c:v>1224.1346400000002</c:v>
                </c:pt>
                <c:pt idx="2">
                  <c:v>1253.3054400000001</c:v>
                </c:pt>
                <c:pt idx="3">
                  <c:v>1516.7217599999999</c:v>
                </c:pt>
                <c:pt idx="4">
                  <c:v>1437.9206399999998</c:v>
                </c:pt>
                <c:pt idx="5">
                  <c:v>1415.3832000000004</c:v>
                </c:pt>
                <c:pt idx="6">
                  <c:v>1471.68</c:v>
                </c:pt>
                <c:pt idx="7">
                  <c:v>1512</c:v>
                </c:pt>
                <c:pt idx="8">
                  <c:v>1512</c:v>
                </c:pt>
                <c:pt idx="9">
                  <c:v>1512</c:v>
                </c:pt>
                <c:pt idx="10">
                  <c:v>1512</c:v>
                </c:pt>
                <c:pt idx="11">
                  <c:v>1512</c:v>
                </c:pt>
                <c:pt idx="12">
                  <c:v>1512</c:v>
                </c:pt>
                <c:pt idx="13">
                  <c:v>1512</c:v>
                </c:pt>
              </c:numCache>
            </c:numRef>
          </c:val>
          <c:smooth val="0"/>
          <c:extLst>
            <c:ext xmlns:c16="http://schemas.microsoft.com/office/drawing/2014/chart" uri="{C3380CC4-5D6E-409C-BE32-E72D297353CC}">
              <c16:uniqueId val="{00000007-D17E-444E-B975-C5451E4853D4}"/>
            </c:ext>
          </c:extLst>
        </c:ser>
        <c:dLbls>
          <c:showLegendKey val="0"/>
          <c:showVal val="0"/>
          <c:showCatName val="0"/>
          <c:showSerName val="0"/>
          <c:showPercent val="0"/>
          <c:showBubbleSize val="0"/>
        </c:dLbls>
        <c:marker val="1"/>
        <c:smooth val="0"/>
        <c:axId val="590656952"/>
        <c:axId val="590655640"/>
      </c:lineChart>
      <c:catAx>
        <c:axId val="590656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90655640"/>
        <c:crosses val="autoZero"/>
        <c:auto val="1"/>
        <c:lblAlgn val="ctr"/>
        <c:lblOffset val="100"/>
        <c:noMultiLvlLbl val="0"/>
      </c:catAx>
      <c:valAx>
        <c:axId val="590655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90656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815F7-D0E7-46D1-82E7-8A9D5A26B7EA}"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de-DE"/>
        </a:p>
      </dgm:t>
    </dgm:pt>
    <dgm:pt modelId="{81123798-2A6D-4BD2-997F-EC312DB7884D}">
      <dgm:prSet phldrT="[Text]"/>
      <dgm:spPr>
        <a:xfrm>
          <a:off x="46535" y="1865218"/>
          <a:ext cx="1409625" cy="686312"/>
        </a:xfrm>
        <a:prstGeom prst="roundRect">
          <a:avLst>
            <a:gd name="adj" fmla="val 5000"/>
          </a:avLst>
        </a:prstGeom>
        <a:solidFill>
          <a:srgbClr val="E1EACE"/>
        </a:solidFill>
        <a:ln w="25400" cap="flat" cmpd="sng" algn="ctr">
          <a:noFill/>
          <a:prstDash val="solid"/>
        </a:ln>
        <a:effectLst/>
      </dgm:spPr>
      <dgm:t>
        <a:bodyPr/>
        <a:lstStyle/>
        <a:p>
          <a:r>
            <a:rPr lang="de-DE">
              <a:solidFill>
                <a:sysClr val="window" lastClr="FFFFFF"/>
              </a:solidFill>
              <a:latin typeface="Calibri"/>
              <a:ea typeface="+mn-ea"/>
              <a:cs typeface="+mn-cs"/>
            </a:rPr>
            <a:t>2019-2021</a:t>
          </a:r>
        </a:p>
      </dgm:t>
    </dgm:pt>
    <dgm:pt modelId="{5271A5F2-6109-444A-BC54-95180665D565}" type="parTrans" cxnId="{BB882F99-201F-400E-915C-0570F1CC2DC4}">
      <dgm:prSet/>
      <dgm:spPr/>
      <dgm:t>
        <a:bodyPr/>
        <a:lstStyle/>
        <a:p>
          <a:endParaRPr lang="de-DE"/>
        </a:p>
      </dgm:t>
    </dgm:pt>
    <dgm:pt modelId="{55C4F947-C862-4063-A475-146F1A07A40C}" type="sibTrans" cxnId="{BB882F99-201F-400E-915C-0570F1CC2DC4}">
      <dgm:prSet/>
      <dgm:spPr/>
      <dgm:t>
        <a:bodyPr/>
        <a:lstStyle/>
        <a:p>
          <a:endParaRPr lang="de-DE"/>
        </a:p>
      </dgm:t>
    </dgm:pt>
    <dgm:pt modelId="{2E47B9D9-E926-4522-B07B-8FE3658C35C4}">
      <dgm:prSet phldrT="[Text]" custT="1"/>
      <dgm:spPr>
        <a:xfrm>
          <a:off x="328460" y="1865218"/>
          <a:ext cx="1050171" cy="686312"/>
        </a:xfrm>
        <a:prstGeom prst="rect">
          <a:avLst/>
        </a:prstGeom>
        <a:noFill/>
        <a:ln w="25400" cap="flat" cmpd="sng" algn="ctr">
          <a:noFill/>
          <a:prstDash val="solid"/>
        </a:ln>
        <a:effectLst/>
        <a:sp3d/>
      </dgm:spPr>
      <dgm:t>
        <a:bodyPr/>
        <a:lstStyle/>
        <a:p>
          <a:r>
            <a:rPr lang="de-DE" sz="1500" b="1" dirty="0">
              <a:solidFill>
                <a:sysClr val="window" lastClr="FFFFFF"/>
              </a:solidFill>
              <a:latin typeface="Calibri"/>
              <a:ea typeface="+mn-ea"/>
              <a:cs typeface="+mn-cs"/>
            </a:rPr>
            <a:t>Pilotphase</a:t>
          </a:r>
        </a:p>
        <a:p>
          <a:r>
            <a:rPr lang="de-DE" sz="1200" dirty="0">
              <a:solidFill>
                <a:sysClr val="window" lastClr="FFFFFF"/>
              </a:solidFill>
              <a:latin typeface="Calibri"/>
              <a:ea typeface="+mn-ea"/>
              <a:cs typeface="+mn-cs"/>
            </a:rPr>
            <a:t>14 Schulen</a:t>
          </a:r>
        </a:p>
      </dgm:t>
    </dgm:pt>
    <dgm:pt modelId="{6C777899-3EBB-4636-8A6B-C2A919F81762}" type="parTrans" cxnId="{2AAAF6FE-90BD-4F24-AFB0-E40BABD90C7D}">
      <dgm:prSet/>
      <dgm:spPr/>
      <dgm:t>
        <a:bodyPr/>
        <a:lstStyle/>
        <a:p>
          <a:endParaRPr lang="de-DE"/>
        </a:p>
      </dgm:t>
    </dgm:pt>
    <dgm:pt modelId="{527D1BC4-1535-4B87-9BF8-A11EBE89FFF7}" type="sibTrans" cxnId="{2AAAF6FE-90BD-4F24-AFB0-E40BABD90C7D}">
      <dgm:prSet/>
      <dgm:spPr/>
      <dgm:t>
        <a:bodyPr/>
        <a:lstStyle/>
        <a:p>
          <a:endParaRPr lang="de-DE"/>
        </a:p>
      </dgm:t>
    </dgm:pt>
    <dgm:pt modelId="{6B649983-60C7-4BA7-87E5-CF16F1F84962}">
      <dgm:prSet phldrT="[Text]"/>
      <dgm:spPr>
        <a:xfrm>
          <a:off x="1473400" y="1406554"/>
          <a:ext cx="1409625" cy="1152944"/>
        </a:xfrm>
        <a:prstGeom prst="roundRect">
          <a:avLst>
            <a:gd name="adj" fmla="val 5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de-DE">
              <a:solidFill>
                <a:sysClr val="window" lastClr="FFFFFF"/>
              </a:solidFill>
              <a:latin typeface="Calibri"/>
              <a:ea typeface="+mn-ea"/>
              <a:cs typeface="+mn-cs"/>
            </a:rPr>
            <a:t>2022</a:t>
          </a:r>
        </a:p>
      </dgm:t>
    </dgm:pt>
    <dgm:pt modelId="{3415013A-39A1-4558-A424-730E94B4C9B6}" type="parTrans" cxnId="{6CF0A2AD-DF28-49DB-9695-A0DFD211F645}">
      <dgm:prSet/>
      <dgm:spPr/>
      <dgm:t>
        <a:bodyPr/>
        <a:lstStyle/>
        <a:p>
          <a:endParaRPr lang="de-DE"/>
        </a:p>
      </dgm:t>
    </dgm:pt>
    <dgm:pt modelId="{282960F0-273A-4F7F-BF76-56DF9FC202F8}" type="sibTrans" cxnId="{6CF0A2AD-DF28-49DB-9695-A0DFD211F645}">
      <dgm:prSet/>
      <dgm:spPr/>
      <dgm:t>
        <a:bodyPr/>
        <a:lstStyle/>
        <a:p>
          <a:endParaRPr lang="de-DE"/>
        </a:p>
      </dgm:t>
    </dgm:pt>
    <dgm:pt modelId="{B8FAE6A2-6519-4048-938B-92F4F7B961FF}">
      <dgm:prSet phldrT="[Text]" custT="1"/>
      <dgm:spPr>
        <a:xfrm>
          <a:off x="1755325" y="1406554"/>
          <a:ext cx="1050171" cy="1152944"/>
        </a:xfrm>
        <a:prstGeom prst="rect">
          <a:avLst/>
        </a:prstGeom>
        <a:noFill/>
        <a:ln w="25400" cap="flat" cmpd="sng" algn="ctr">
          <a:noFill/>
          <a:prstDash val="solid"/>
        </a:ln>
        <a:effectLst/>
        <a:sp3d/>
      </dgm:spPr>
      <dgm:t>
        <a:bodyPr/>
        <a:lstStyle/>
        <a:p>
          <a:r>
            <a:rPr lang="de-DE" sz="1500" b="1" dirty="0">
              <a:solidFill>
                <a:sysClr val="window" lastClr="FFFFFF"/>
              </a:solidFill>
              <a:latin typeface="Calibri"/>
              <a:ea typeface="+mn-ea"/>
              <a:cs typeface="+mn-cs"/>
            </a:rPr>
            <a:t>Regelbetrieb</a:t>
          </a:r>
        </a:p>
        <a:p>
          <a:r>
            <a:rPr lang="de-DE" sz="1200" dirty="0">
              <a:solidFill>
                <a:sysClr val="window" lastClr="FFFFFF"/>
              </a:solidFill>
              <a:latin typeface="Calibri"/>
              <a:ea typeface="+mn-ea"/>
              <a:cs typeface="+mn-cs"/>
            </a:rPr>
            <a:t>114 Schulen</a:t>
          </a:r>
        </a:p>
      </dgm:t>
    </dgm:pt>
    <dgm:pt modelId="{FAAB2A9C-114F-4BBA-ADF7-1310881E7407}" type="parTrans" cxnId="{20A75307-435E-4F51-A3B0-D4659439A0BF}">
      <dgm:prSet/>
      <dgm:spPr/>
      <dgm:t>
        <a:bodyPr/>
        <a:lstStyle/>
        <a:p>
          <a:endParaRPr lang="de-DE"/>
        </a:p>
      </dgm:t>
    </dgm:pt>
    <dgm:pt modelId="{BA146B28-3890-4D32-B55A-D5F7C8CD6D04}" type="sibTrans" cxnId="{20A75307-435E-4F51-A3B0-D4659439A0BF}">
      <dgm:prSet/>
      <dgm:spPr/>
      <dgm:t>
        <a:bodyPr/>
        <a:lstStyle/>
        <a:p>
          <a:endParaRPr lang="de-DE"/>
        </a:p>
      </dgm:t>
    </dgm:pt>
    <dgm:pt modelId="{1A208100-DA1B-4746-9872-5ED0282255CD}">
      <dgm:prSet phldrT="[Text]"/>
      <dgm:spPr>
        <a:xfrm>
          <a:off x="4365867" y="23660"/>
          <a:ext cx="1409625" cy="2572121"/>
        </a:xfrm>
        <a:prstGeom prst="roundRect">
          <a:avLst>
            <a:gd name="adj" fmla="val 5000"/>
          </a:avLst>
        </a:prstGeo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de-DE" dirty="0">
              <a:solidFill>
                <a:sysClr val="window" lastClr="FFFFFF"/>
              </a:solidFill>
              <a:latin typeface="Calibri"/>
              <a:ea typeface="+mn-ea"/>
              <a:cs typeface="+mn-cs"/>
            </a:rPr>
            <a:t>ab 2024</a:t>
          </a:r>
        </a:p>
      </dgm:t>
    </dgm:pt>
    <dgm:pt modelId="{EAF9CADF-65F5-42F4-83C8-89F791E62FA4}" type="parTrans" cxnId="{A18768D7-55FB-413C-B9EA-FB0BF4AAB4F8}">
      <dgm:prSet/>
      <dgm:spPr/>
      <dgm:t>
        <a:bodyPr/>
        <a:lstStyle/>
        <a:p>
          <a:endParaRPr lang="de-DE"/>
        </a:p>
      </dgm:t>
    </dgm:pt>
    <dgm:pt modelId="{AD267213-954D-4467-B75B-51690C168D3B}" type="sibTrans" cxnId="{A18768D7-55FB-413C-B9EA-FB0BF4AAB4F8}">
      <dgm:prSet/>
      <dgm:spPr/>
      <dgm:t>
        <a:bodyPr/>
        <a:lstStyle/>
        <a:p>
          <a:endParaRPr lang="de-DE"/>
        </a:p>
      </dgm:t>
    </dgm:pt>
    <dgm:pt modelId="{443952CD-A3CD-4FDD-876F-E15B69EFDABD}">
      <dgm:prSet phldrT="[Text]" custT="1"/>
      <dgm:spPr>
        <a:xfrm>
          <a:off x="4647792" y="23660"/>
          <a:ext cx="1050171" cy="2572121"/>
        </a:xfrm>
        <a:prstGeom prst="rect">
          <a:avLst/>
        </a:prstGeom>
        <a:noFill/>
        <a:ln w="25400" cap="flat" cmpd="sng" algn="ctr">
          <a:noFill/>
          <a:prstDash val="solid"/>
        </a:ln>
        <a:effectLst/>
        <a:sp3d/>
      </dgm:spPr>
      <dgm:t>
        <a:bodyPr/>
        <a:lstStyle/>
        <a:p>
          <a:r>
            <a:rPr lang="de-DE" sz="1500" b="1" dirty="0" smtClean="0">
              <a:solidFill>
                <a:sysClr val="window" lastClr="FFFFFF"/>
              </a:solidFill>
              <a:latin typeface="Calibri"/>
              <a:ea typeface="+mn-ea"/>
              <a:cs typeface="+mn-cs"/>
            </a:rPr>
            <a:t>Geplante Erweiterung</a:t>
          </a:r>
        </a:p>
        <a:p>
          <a:r>
            <a:rPr lang="de-DE" sz="1200" b="0" dirty="0" smtClean="0">
              <a:solidFill>
                <a:sysClr val="window" lastClr="FFFFFF"/>
              </a:solidFill>
              <a:latin typeface="Calibri"/>
              <a:ea typeface="+mn-ea"/>
              <a:cs typeface="+mn-cs"/>
            </a:rPr>
            <a:t>ca. 400 Schulen</a:t>
          </a:r>
          <a:endParaRPr lang="de-DE" sz="1200" b="0" dirty="0">
            <a:solidFill>
              <a:sysClr val="window" lastClr="FFFFFF"/>
            </a:solidFill>
            <a:latin typeface="Calibri"/>
            <a:ea typeface="+mn-ea"/>
            <a:cs typeface="+mn-cs"/>
          </a:endParaRPr>
        </a:p>
      </dgm:t>
    </dgm:pt>
    <dgm:pt modelId="{B652BBB3-0DC0-4984-954A-0DE7A345C925}" type="parTrans" cxnId="{EE905250-D468-4587-8753-E32F51723EC4}">
      <dgm:prSet/>
      <dgm:spPr/>
      <dgm:t>
        <a:bodyPr/>
        <a:lstStyle/>
        <a:p>
          <a:endParaRPr lang="de-DE"/>
        </a:p>
      </dgm:t>
    </dgm:pt>
    <dgm:pt modelId="{BDF42DFB-ADB9-4C87-B77B-18EAD457D797}" type="sibTrans" cxnId="{EE905250-D468-4587-8753-E32F51723EC4}">
      <dgm:prSet/>
      <dgm:spPr/>
      <dgm:t>
        <a:bodyPr/>
        <a:lstStyle/>
        <a:p>
          <a:endParaRPr lang="de-DE"/>
        </a:p>
      </dgm:t>
    </dgm:pt>
    <dgm:pt modelId="{AAAF8503-DB70-4440-A0BB-9BE826F4E8F1}">
      <dgm:prSet/>
      <dgm:spPr>
        <a:xfrm>
          <a:off x="2920268" y="870298"/>
          <a:ext cx="1409625" cy="1691550"/>
        </a:xfrm>
        <a:prstGeom prst="roundRect">
          <a:avLst>
            <a:gd name="adj" fmla="val 5000"/>
          </a:avLst>
        </a:prstGeom>
        <a:solidFill>
          <a:srgbClr val="9BBB59"/>
        </a:solidFill>
        <a:ln w="25400" cap="flat" cmpd="sng" algn="ctr">
          <a:noFill/>
          <a:prstDash val="solid"/>
        </a:ln>
        <a:effectLst/>
      </dgm:spPr>
      <dgm:t>
        <a:bodyPr/>
        <a:lstStyle/>
        <a:p>
          <a:r>
            <a:rPr lang="de-DE" dirty="0" smtClean="0">
              <a:solidFill>
                <a:sysClr val="window" lastClr="FFFFFF"/>
              </a:solidFill>
              <a:latin typeface="Calibri"/>
              <a:ea typeface="+mn-ea"/>
              <a:cs typeface="+mn-cs"/>
            </a:rPr>
            <a:t>2023</a:t>
          </a:r>
          <a:endParaRPr lang="de-DE" dirty="0">
            <a:solidFill>
              <a:sysClr val="window" lastClr="FFFFFF"/>
            </a:solidFill>
            <a:latin typeface="Calibri"/>
            <a:ea typeface="+mn-ea"/>
            <a:cs typeface="+mn-cs"/>
          </a:endParaRPr>
        </a:p>
      </dgm:t>
    </dgm:pt>
    <dgm:pt modelId="{4680F85A-9DD9-46BE-919F-8442CC9413C4}" type="parTrans" cxnId="{C1E5311E-FC42-4C5C-8A4F-EAB598CCAD35}">
      <dgm:prSet/>
      <dgm:spPr/>
      <dgm:t>
        <a:bodyPr/>
        <a:lstStyle/>
        <a:p>
          <a:endParaRPr lang="de-DE"/>
        </a:p>
      </dgm:t>
    </dgm:pt>
    <dgm:pt modelId="{696B3AFF-57D2-429B-854A-0638667DE6C7}" type="sibTrans" cxnId="{C1E5311E-FC42-4C5C-8A4F-EAB598CCAD35}">
      <dgm:prSet/>
      <dgm:spPr/>
      <dgm:t>
        <a:bodyPr/>
        <a:lstStyle/>
        <a:p>
          <a:endParaRPr lang="de-DE"/>
        </a:p>
      </dgm:t>
    </dgm:pt>
    <dgm:pt modelId="{AAE742C6-FFE6-456F-B3A4-820820833218}">
      <dgm:prSet custT="1"/>
      <dgm:spPr>
        <a:xfrm>
          <a:off x="3202193" y="870298"/>
          <a:ext cx="1050171" cy="1691550"/>
        </a:xfrm>
        <a:prstGeom prst="rect">
          <a:avLst/>
        </a:prstGeom>
        <a:noFill/>
        <a:ln w="25400" cap="flat" cmpd="sng" algn="ctr">
          <a:noFill/>
          <a:prstDash val="solid"/>
        </a:ln>
        <a:effectLst/>
        <a:sp3d/>
      </dgm:spPr>
      <dgm:t>
        <a:bodyPr/>
        <a:lstStyle/>
        <a:p>
          <a:r>
            <a:rPr lang="de-DE" sz="1500" b="1" dirty="0" smtClean="0">
              <a:solidFill>
                <a:sysClr val="window" lastClr="FFFFFF"/>
              </a:solidFill>
              <a:latin typeface="Calibri"/>
              <a:ea typeface="+mn-ea"/>
              <a:cs typeface="+mn-cs"/>
            </a:rPr>
            <a:t>Geplante Erweiterung</a:t>
          </a:r>
          <a:endParaRPr lang="de-DE" sz="1500" b="1" dirty="0">
            <a:solidFill>
              <a:sysClr val="window" lastClr="FFFFFF"/>
            </a:solidFill>
            <a:latin typeface="Calibri"/>
            <a:ea typeface="+mn-ea"/>
            <a:cs typeface="+mn-cs"/>
          </a:endParaRPr>
        </a:p>
      </dgm:t>
    </dgm:pt>
    <dgm:pt modelId="{4FBFAC73-86D4-4AC2-B5F9-4DEFC07AF2A7}" type="parTrans" cxnId="{3954E388-5DD7-4F0F-A3BB-7BE6109DEC6A}">
      <dgm:prSet/>
      <dgm:spPr/>
      <dgm:t>
        <a:bodyPr/>
        <a:lstStyle/>
        <a:p>
          <a:endParaRPr lang="de-DE"/>
        </a:p>
      </dgm:t>
    </dgm:pt>
    <dgm:pt modelId="{5DE1A34A-2705-494C-BC9A-FBF01488106C}" type="sibTrans" cxnId="{3954E388-5DD7-4F0F-A3BB-7BE6109DEC6A}">
      <dgm:prSet/>
      <dgm:spPr/>
      <dgm:t>
        <a:bodyPr/>
        <a:lstStyle/>
        <a:p>
          <a:endParaRPr lang="de-DE"/>
        </a:p>
      </dgm:t>
    </dgm:pt>
    <dgm:pt modelId="{CEBF14BB-395A-4A95-8B53-2D1772735076}">
      <dgm:prSet custT="1"/>
      <dgm:spPr>
        <a:xfrm>
          <a:off x="3202193" y="870298"/>
          <a:ext cx="1050171" cy="1691550"/>
        </a:xfrm>
        <a:prstGeom prst="rect">
          <a:avLst/>
        </a:prstGeom>
        <a:noFill/>
        <a:ln w="25400" cap="flat" cmpd="sng" algn="ctr">
          <a:noFill/>
          <a:prstDash val="solid"/>
        </a:ln>
        <a:effectLst/>
        <a:sp3d/>
      </dgm:spPr>
      <dgm:t>
        <a:bodyPr/>
        <a:lstStyle/>
        <a:p>
          <a:r>
            <a:rPr lang="de-DE" sz="1200" dirty="0" smtClean="0">
              <a:solidFill>
                <a:sysClr val="window" lastClr="FFFFFF"/>
              </a:solidFill>
              <a:latin typeface="Calibri"/>
              <a:ea typeface="+mn-ea"/>
              <a:cs typeface="+mn-cs"/>
            </a:rPr>
            <a:t>ca. 250 </a:t>
          </a:r>
          <a:r>
            <a:rPr lang="de-DE" sz="1200" dirty="0">
              <a:solidFill>
                <a:sysClr val="window" lastClr="FFFFFF"/>
              </a:solidFill>
              <a:latin typeface="Calibri"/>
              <a:ea typeface="+mn-ea"/>
              <a:cs typeface="+mn-cs"/>
            </a:rPr>
            <a:t>Schulen</a:t>
          </a:r>
        </a:p>
      </dgm:t>
    </dgm:pt>
    <dgm:pt modelId="{A70C9E6F-0309-45E8-83FD-2523FFCB4171}" type="parTrans" cxnId="{816872CA-D834-4830-8F57-35CF76103E77}">
      <dgm:prSet/>
      <dgm:spPr/>
      <dgm:t>
        <a:bodyPr/>
        <a:lstStyle/>
        <a:p>
          <a:endParaRPr lang="de-DE"/>
        </a:p>
      </dgm:t>
    </dgm:pt>
    <dgm:pt modelId="{4FEC3132-D5AB-4D0C-8F47-D93377A18D7E}" type="sibTrans" cxnId="{816872CA-D834-4830-8F57-35CF76103E77}">
      <dgm:prSet/>
      <dgm:spPr/>
      <dgm:t>
        <a:bodyPr/>
        <a:lstStyle/>
        <a:p>
          <a:endParaRPr lang="de-DE"/>
        </a:p>
      </dgm:t>
    </dgm:pt>
    <dgm:pt modelId="{B3E57FEE-665A-4441-8E39-4A47AC73821B}" type="pres">
      <dgm:prSet presAssocID="{610815F7-D0E7-46D1-82E7-8A9D5A26B7EA}" presName="Name0" presStyleCnt="0">
        <dgm:presLayoutVars>
          <dgm:dir/>
          <dgm:animLvl val="lvl"/>
          <dgm:resizeHandles val="exact"/>
        </dgm:presLayoutVars>
      </dgm:prSet>
      <dgm:spPr/>
      <dgm:t>
        <a:bodyPr/>
        <a:lstStyle/>
        <a:p>
          <a:endParaRPr lang="de-DE"/>
        </a:p>
      </dgm:t>
    </dgm:pt>
    <dgm:pt modelId="{5C71B6E5-77DB-43FA-9466-C83ADBD7A8D7}" type="pres">
      <dgm:prSet presAssocID="{81123798-2A6D-4BD2-997F-EC312DB7884D}" presName="compositeNode" presStyleCnt="0">
        <dgm:presLayoutVars>
          <dgm:bulletEnabled val="1"/>
        </dgm:presLayoutVars>
      </dgm:prSet>
      <dgm:spPr/>
    </dgm:pt>
    <dgm:pt modelId="{BD5F3949-E73F-4BC7-9DBE-92220FDDE6E7}" type="pres">
      <dgm:prSet presAssocID="{81123798-2A6D-4BD2-997F-EC312DB7884D}" presName="bgRect" presStyleLbl="node1" presStyleIdx="0" presStyleCnt="4" custScaleY="40573" custLinFactY="9114" custLinFactNeighborX="3135" custLinFactNeighborY="100000"/>
      <dgm:spPr/>
      <dgm:t>
        <a:bodyPr/>
        <a:lstStyle/>
        <a:p>
          <a:endParaRPr lang="de-DE"/>
        </a:p>
      </dgm:t>
    </dgm:pt>
    <dgm:pt modelId="{90ACF04C-CFB3-45A5-9D81-85E0D52DB8CB}" type="pres">
      <dgm:prSet presAssocID="{81123798-2A6D-4BD2-997F-EC312DB7884D}" presName="parentNode" presStyleLbl="node1" presStyleIdx="0" presStyleCnt="4">
        <dgm:presLayoutVars>
          <dgm:chMax val="0"/>
          <dgm:bulletEnabled val="1"/>
        </dgm:presLayoutVars>
      </dgm:prSet>
      <dgm:spPr/>
      <dgm:t>
        <a:bodyPr/>
        <a:lstStyle/>
        <a:p>
          <a:endParaRPr lang="de-DE"/>
        </a:p>
      </dgm:t>
    </dgm:pt>
    <dgm:pt modelId="{9104EF2A-98B4-46C9-A0FB-03CE6F7E61F4}" type="pres">
      <dgm:prSet presAssocID="{81123798-2A6D-4BD2-997F-EC312DB7884D}" presName="childNode" presStyleLbl="node1" presStyleIdx="0" presStyleCnt="4">
        <dgm:presLayoutVars>
          <dgm:bulletEnabled val="1"/>
        </dgm:presLayoutVars>
      </dgm:prSet>
      <dgm:spPr/>
      <dgm:t>
        <a:bodyPr/>
        <a:lstStyle/>
        <a:p>
          <a:endParaRPr lang="de-DE"/>
        </a:p>
      </dgm:t>
    </dgm:pt>
    <dgm:pt modelId="{E412034B-34E7-48BE-A432-BB2B606C7DAF}" type="pres">
      <dgm:prSet presAssocID="{55C4F947-C862-4063-A475-146F1A07A40C}" presName="hSp" presStyleCnt="0"/>
      <dgm:spPr/>
    </dgm:pt>
    <dgm:pt modelId="{9B1D372E-A512-432E-8D26-8853C53A29D1}" type="pres">
      <dgm:prSet presAssocID="{55C4F947-C862-4063-A475-146F1A07A40C}" presName="vProcSp" presStyleCnt="0"/>
      <dgm:spPr/>
    </dgm:pt>
    <dgm:pt modelId="{89BE8375-0AB7-4106-8769-62059C31BB5E}" type="pres">
      <dgm:prSet presAssocID="{55C4F947-C862-4063-A475-146F1A07A40C}" presName="vSp1" presStyleCnt="0"/>
      <dgm:spPr/>
    </dgm:pt>
    <dgm:pt modelId="{B122B66D-3E32-4E7A-8F46-97A09181D6E3}" type="pres">
      <dgm:prSet presAssocID="{55C4F947-C862-4063-A475-146F1A07A40C}" presName="simulatedConn" presStyleLbl="solidFgAcc1" presStyleIdx="0" presStyleCnt="3" custLinFactY="227912" custLinFactNeighborX="15042" custLinFactNeighborY="300000"/>
      <dgm:spPr>
        <a:xfrm rot="5400000">
          <a:off x="1375890" y="2277979"/>
          <a:ext cx="248537" cy="211443"/>
        </a:xfrm>
        <a:prstGeom prst="flowChartExtract">
          <a:avLst/>
        </a:prstGeom>
        <a:solidFill>
          <a:srgbClr val="F79646"/>
        </a:solidFill>
        <a:ln w="25400" cap="flat" cmpd="sng" algn="ctr">
          <a:noFill/>
          <a:prstDash val="solid"/>
        </a:ln>
        <a:effectLst/>
      </dgm:spPr>
      <dgm:t>
        <a:bodyPr/>
        <a:lstStyle/>
        <a:p>
          <a:endParaRPr lang="de-DE"/>
        </a:p>
      </dgm:t>
    </dgm:pt>
    <dgm:pt modelId="{37833335-6273-4D5B-B164-086A6D0936F2}" type="pres">
      <dgm:prSet presAssocID="{55C4F947-C862-4063-A475-146F1A07A40C}" presName="vSp2" presStyleCnt="0"/>
      <dgm:spPr/>
    </dgm:pt>
    <dgm:pt modelId="{C3D2C56F-BEB9-4FC6-A682-2AEC0079EEE2}" type="pres">
      <dgm:prSet presAssocID="{55C4F947-C862-4063-A475-146F1A07A40C}" presName="sibTrans" presStyleCnt="0"/>
      <dgm:spPr/>
    </dgm:pt>
    <dgm:pt modelId="{3553BE82-A649-4066-BCBD-8A5E2A2FAB5B}" type="pres">
      <dgm:prSet presAssocID="{6B649983-60C7-4BA7-87E5-CF16F1F84962}" presName="compositeNode" presStyleCnt="0">
        <dgm:presLayoutVars>
          <dgm:bulletEnabled val="1"/>
        </dgm:presLayoutVars>
      </dgm:prSet>
      <dgm:spPr/>
    </dgm:pt>
    <dgm:pt modelId="{FE728EFD-CD4E-43EF-A175-ED677921030E}" type="pres">
      <dgm:prSet presAssocID="{6B649983-60C7-4BA7-87E5-CF16F1F84962}" presName="bgRect" presStyleLbl="node1" presStyleIdx="1" presStyleCnt="4" custScaleY="68159" custLinFactNeighborX="-1317" custLinFactNeighborY="47214"/>
      <dgm:spPr/>
      <dgm:t>
        <a:bodyPr/>
        <a:lstStyle/>
        <a:p>
          <a:endParaRPr lang="de-DE"/>
        </a:p>
      </dgm:t>
    </dgm:pt>
    <dgm:pt modelId="{7ED3A23E-8979-49B5-9C6D-1FDEE52F3B45}" type="pres">
      <dgm:prSet presAssocID="{6B649983-60C7-4BA7-87E5-CF16F1F84962}" presName="parentNode" presStyleLbl="node1" presStyleIdx="1" presStyleCnt="4">
        <dgm:presLayoutVars>
          <dgm:chMax val="0"/>
          <dgm:bulletEnabled val="1"/>
        </dgm:presLayoutVars>
      </dgm:prSet>
      <dgm:spPr/>
      <dgm:t>
        <a:bodyPr/>
        <a:lstStyle/>
        <a:p>
          <a:endParaRPr lang="de-DE"/>
        </a:p>
      </dgm:t>
    </dgm:pt>
    <dgm:pt modelId="{5F5A6791-093D-41D2-86CC-15FBFA714F67}" type="pres">
      <dgm:prSet presAssocID="{6B649983-60C7-4BA7-87E5-CF16F1F84962}" presName="childNode" presStyleLbl="node1" presStyleIdx="1" presStyleCnt="4">
        <dgm:presLayoutVars>
          <dgm:bulletEnabled val="1"/>
        </dgm:presLayoutVars>
      </dgm:prSet>
      <dgm:spPr/>
      <dgm:t>
        <a:bodyPr/>
        <a:lstStyle/>
        <a:p>
          <a:endParaRPr lang="de-DE"/>
        </a:p>
      </dgm:t>
    </dgm:pt>
    <dgm:pt modelId="{9A1D34C7-3406-45D5-B5F9-14205B861CA6}" type="pres">
      <dgm:prSet presAssocID="{282960F0-273A-4F7F-BF76-56DF9FC202F8}" presName="hSp" presStyleCnt="0"/>
      <dgm:spPr/>
    </dgm:pt>
    <dgm:pt modelId="{B2436C63-5B3F-4AAE-856A-B55E3F318EDC}" type="pres">
      <dgm:prSet presAssocID="{282960F0-273A-4F7F-BF76-56DF9FC202F8}" presName="vProcSp" presStyleCnt="0"/>
      <dgm:spPr/>
    </dgm:pt>
    <dgm:pt modelId="{EA0E6B1F-BEF9-46C1-8E88-D416561FA216}" type="pres">
      <dgm:prSet presAssocID="{282960F0-273A-4F7F-BF76-56DF9FC202F8}" presName="vSp1" presStyleCnt="0"/>
      <dgm:spPr/>
    </dgm:pt>
    <dgm:pt modelId="{301CF82B-8D3E-4797-AE6F-2EC98B9A2692}" type="pres">
      <dgm:prSet presAssocID="{282960F0-273A-4F7F-BF76-56DF9FC202F8}" presName="simulatedConn" presStyleLbl="solidFgAcc1" presStyleIdx="1" presStyleCnt="3" custLinFactY="227912" custLinFactNeighborX="-3760" custLinFactNeighborY="300000"/>
      <dgm:spPr>
        <a:xfrm rot="5400000">
          <a:off x="2795097" y="2277979"/>
          <a:ext cx="248537" cy="211443"/>
        </a:xfrm>
        <a:prstGeom prst="flowChartExtract">
          <a:avLst/>
        </a:prstGeom>
        <a:solidFill>
          <a:srgbClr val="F79646"/>
        </a:solidFill>
        <a:ln w="25400" cap="flat" cmpd="sng" algn="ctr">
          <a:noFill/>
          <a:prstDash val="solid"/>
        </a:ln>
        <a:effectLst/>
      </dgm:spPr>
      <dgm:t>
        <a:bodyPr/>
        <a:lstStyle/>
        <a:p>
          <a:endParaRPr lang="de-DE"/>
        </a:p>
      </dgm:t>
    </dgm:pt>
    <dgm:pt modelId="{A79A5990-7204-44A9-8990-601C353A6DEB}" type="pres">
      <dgm:prSet presAssocID="{282960F0-273A-4F7F-BF76-56DF9FC202F8}" presName="vSp2" presStyleCnt="0"/>
      <dgm:spPr/>
    </dgm:pt>
    <dgm:pt modelId="{50807500-5C64-4BFE-AB07-EC4494FF83C3}" type="pres">
      <dgm:prSet presAssocID="{282960F0-273A-4F7F-BF76-56DF9FC202F8}" presName="sibTrans" presStyleCnt="0"/>
      <dgm:spPr/>
    </dgm:pt>
    <dgm:pt modelId="{DFC5AF8C-55FF-4901-A210-2604DB7D95D7}" type="pres">
      <dgm:prSet presAssocID="{AAAF8503-DB70-4440-A0BB-9BE826F4E8F1}" presName="compositeNode" presStyleCnt="0">
        <dgm:presLayoutVars>
          <dgm:bulletEnabled val="1"/>
        </dgm:presLayoutVars>
      </dgm:prSet>
      <dgm:spPr/>
    </dgm:pt>
    <dgm:pt modelId="{B21DE2CE-D799-4203-9BAA-8B5046FB0FB7}" type="pres">
      <dgm:prSet presAssocID="{AAAF8503-DB70-4440-A0BB-9BE826F4E8F1}" presName="bgRect" presStyleLbl="node1" presStyleIdx="2" presStyleCnt="4" custLinFactNeighborX="0" custLinFactNeighborY="50297"/>
      <dgm:spPr/>
      <dgm:t>
        <a:bodyPr/>
        <a:lstStyle/>
        <a:p>
          <a:endParaRPr lang="de-DE"/>
        </a:p>
      </dgm:t>
    </dgm:pt>
    <dgm:pt modelId="{3A7F9607-550C-4861-833E-876C0920730A}" type="pres">
      <dgm:prSet presAssocID="{AAAF8503-DB70-4440-A0BB-9BE826F4E8F1}" presName="parentNode" presStyleLbl="node1" presStyleIdx="2" presStyleCnt="4">
        <dgm:presLayoutVars>
          <dgm:chMax val="0"/>
          <dgm:bulletEnabled val="1"/>
        </dgm:presLayoutVars>
      </dgm:prSet>
      <dgm:spPr/>
      <dgm:t>
        <a:bodyPr/>
        <a:lstStyle/>
        <a:p>
          <a:endParaRPr lang="de-DE"/>
        </a:p>
      </dgm:t>
    </dgm:pt>
    <dgm:pt modelId="{D4459D09-B362-439D-81D2-881DB7BF37D1}" type="pres">
      <dgm:prSet presAssocID="{AAAF8503-DB70-4440-A0BB-9BE826F4E8F1}" presName="childNode" presStyleLbl="node1" presStyleIdx="2" presStyleCnt="4">
        <dgm:presLayoutVars>
          <dgm:bulletEnabled val="1"/>
        </dgm:presLayoutVars>
      </dgm:prSet>
      <dgm:spPr/>
      <dgm:t>
        <a:bodyPr/>
        <a:lstStyle/>
        <a:p>
          <a:endParaRPr lang="de-DE"/>
        </a:p>
      </dgm:t>
    </dgm:pt>
    <dgm:pt modelId="{FAB089DF-FCBB-4109-B0D7-DB4DC58FFEBB}" type="pres">
      <dgm:prSet presAssocID="{696B3AFF-57D2-429B-854A-0638667DE6C7}" presName="hSp" presStyleCnt="0"/>
      <dgm:spPr/>
    </dgm:pt>
    <dgm:pt modelId="{A86D09B3-5D54-4D89-B217-16A79CF95543}" type="pres">
      <dgm:prSet presAssocID="{696B3AFF-57D2-429B-854A-0638667DE6C7}" presName="vProcSp" presStyleCnt="0"/>
      <dgm:spPr/>
    </dgm:pt>
    <dgm:pt modelId="{F09D36E5-F527-4229-95AA-CD79141455CF}" type="pres">
      <dgm:prSet presAssocID="{696B3AFF-57D2-429B-854A-0638667DE6C7}" presName="vSp1" presStyleCnt="0"/>
      <dgm:spPr/>
    </dgm:pt>
    <dgm:pt modelId="{017FC956-B672-4CBE-8B39-EFFB5270705D}" type="pres">
      <dgm:prSet presAssocID="{696B3AFF-57D2-429B-854A-0638667DE6C7}" presName="simulatedConn" presStyleLbl="solidFgAcc1" presStyleIdx="2" presStyleCnt="3" custLinFactY="240709" custLinFactNeighborX="-18803" custLinFactNeighborY="300000"/>
      <dgm:spPr>
        <a:xfrm rot="5400000">
          <a:off x="4222252" y="2309784"/>
          <a:ext cx="248537" cy="211443"/>
        </a:xfrm>
        <a:prstGeom prst="flowChartExtract">
          <a:avLst/>
        </a:prstGeom>
        <a:solidFill>
          <a:srgbClr val="F79646"/>
        </a:solidFill>
        <a:ln w="25400" cap="flat" cmpd="sng" algn="ctr">
          <a:noFill/>
          <a:prstDash val="solid"/>
        </a:ln>
        <a:effectLst/>
      </dgm:spPr>
      <dgm:t>
        <a:bodyPr/>
        <a:lstStyle/>
        <a:p>
          <a:endParaRPr lang="de-DE"/>
        </a:p>
      </dgm:t>
    </dgm:pt>
    <dgm:pt modelId="{84124D60-9C3F-4052-81DF-0FE99D9A6225}" type="pres">
      <dgm:prSet presAssocID="{696B3AFF-57D2-429B-854A-0638667DE6C7}" presName="vSp2" presStyleCnt="0"/>
      <dgm:spPr/>
    </dgm:pt>
    <dgm:pt modelId="{8AC250D8-2B6C-4DF7-BEF7-E39AFF41556A}" type="pres">
      <dgm:prSet presAssocID="{696B3AFF-57D2-429B-854A-0638667DE6C7}" presName="sibTrans" presStyleCnt="0"/>
      <dgm:spPr/>
    </dgm:pt>
    <dgm:pt modelId="{E24B3133-01AB-4274-BBEA-80B3333FCCE8}" type="pres">
      <dgm:prSet presAssocID="{1A208100-DA1B-4746-9872-5ED0282255CD}" presName="compositeNode" presStyleCnt="0">
        <dgm:presLayoutVars>
          <dgm:bulletEnabled val="1"/>
        </dgm:presLayoutVars>
      </dgm:prSet>
      <dgm:spPr/>
    </dgm:pt>
    <dgm:pt modelId="{D054EA3A-1329-41D4-82DB-07B4E9B42B06}" type="pres">
      <dgm:prSet presAssocID="{1A208100-DA1B-4746-9872-5ED0282255CD}" presName="bgRect" presStyleLbl="node1" presStyleIdx="3" presStyleCnt="4" custScaleY="124559" custLinFactNeighborX="1170" custLinFactNeighborY="5551"/>
      <dgm:spPr/>
      <dgm:t>
        <a:bodyPr/>
        <a:lstStyle/>
        <a:p>
          <a:endParaRPr lang="de-DE"/>
        </a:p>
      </dgm:t>
    </dgm:pt>
    <dgm:pt modelId="{006AC0D8-3827-4423-B0CC-BC412DDBBD12}" type="pres">
      <dgm:prSet presAssocID="{1A208100-DA1B-4746-9872-5ED0282255CD}" presName="parentNode" presStyleLbl="node1" presStyleIdx="3" presStyleCnt="4">
        <dgm:presLayoutVars>
          <dgm:chMax val="0"/>
          <dgm:bulletEnabled val="1"/>
        </dgm:presLayoutVars>
      </dgm:prSet>
      <dgm:spPr/>
      <dgm:t>
        <a:bodyPr/>
        <a:lstStyle/>
        <a:p>
          <a:endParaRPr lang="de-DE"/>
        </a:p>
      </dgm:t>
    </dgm:pt>
    <dgm:pt modelId="{C45881F0-F285-4E16-A907-C77F92DB9368}" type="pres">
      <dgm:prSet presAssocID="{1A208100-DA1B-4746-9872-5ED0282255CD}" presName="childNode" presStyleLbl="node1" presStyleIdx="3" presStyleCnt="4">
        <dgm:presLayoutVars>
          <dgm:bulletEnabled val="1"/>
        </dgm:presLayoutVars>
      </dgm:prSet>
      <dgm:spPr/>
      <dgm:t>
        <a:bodyPr/>
        <a:lstStyle/>
        <a:p>
          <a:endParaRPr lang="de-DE"/>
        </a:p>
      </dgm:t>
    </dgm:pt>
  </dgm:ptLst>
  <dgm:cxnLst>
    <dgm:cxn modelId="{8B7CD748-F78B-4A21-8E66-AF57AD7CA777}" type="presOf" srcId="{1A208100-DA1B-4746-9872-5ED0282255CD}" destId="{D054EA3A-1329-41D4-82DB-07B4E9B42B06}" srcOrd="0" destOrd="0" presId="urn:microsoft.com/office/officeart/2005/8/layout/hProcess7"/>
    <dgm:cxn modelId="{2AAAF6FE-90BD-4F24-AFB0-E40BABD90C7D}" srcId="{81123798-2A6D-4BD2-997F-EC312DB7884D}" destId="{2E47B9D9-E926-4522-B07B-8FE3658C35C4}" srcOrd="0" destOrd="0" parTransId="{6C777899-3EBB-4636-8A6B-C2A919F81762}" sibTransId="{527D1BC4-1535-4B87-9BF8-A11EBE89FFF7}"/>
    <dgm:cxn modelId="{46195ECE-87CE-4ABE-A323-788EEEB03CE0}" type="presOf" srcId="{443952CD-A3CD-4FDD-876F-E15B69EFDABD}" destId="{C45881F0-F285-4E16-A907-C77F92DB9368}" srcOrd="0" destOrd="0" presId="urn:microsoft.com/office/officeart/2005/8/layout/hProcess7"/>
    <dgm:cxn modelId="{944CF101-D178-45F8-9BEA-5BDA78B247CD}" type="presOf" srcId="{1A208100-DA1B-4746-9872-5ED0282255CD}" destId="{006AC0D8-3827-4423-B0CC-BC412DDBBD12}" srcOrd="1" destOrd="0" presId="urn:microsoft.com/office/officeart/2005/8/layout/hProcess7"/>
    <dgm:cxn modelId="{BB882F99-201F-400E-915C-0570F1CC2DC4}" srcId="{610815F7-D0E7-46D1-82E7-8A9D5A26B7EA}" destId="{81123798-2A6D-4BD2-997F-EC312DB7884D}" srcOrd="0" destOrd="0" parTransId="{5271A5F2-6109-444A-BC54-95180665D565}" sibTransId="{55C4F947-C862-4063-A475-146F1A07A40C}"/>
    <dgm:cxn modelId="{796671FD-9C76-41A5-8159-6B1313D32154}" type="presOf" srcId="{AAAF8503-DB70-4440-A0BB-9BE826F4E8F1}" destId="{B21DE2CE-D799-4203-9BAA-8B5046FB0FB7}" srcOrd="0" destOrd="0" presId="urn:microsoft.com/office/officeart/2005/8/layout/hProcess7"/>
    <dgm:cxn modelId="{710858A3-94C2-4A5C-B580-0B2619C0C157}" type="presOf" srcId="{2E47B9D9-E926-4522-B07B-8FE3658C35C4}" destId="{9104EF2A-98B4-46C9-A0FB-03CE6F7E61F4}" srcOrd="0" destOrd="0" presId="urn:microsoft.com/office/officeart/2005/8/layout/hProcess7"/>
    <dgm:cxn modelId="{A18768D7-55FB-413C-B9EA-FB0BF4AAB4F8}" srcId="{610815F7-D0E7-46D1-82E7-8A9D5A26B7EA}" destId="{1A208100-DA1B-4746-9872-5ED0282255CD}" srcOrd="3" destOrd="0" parTransId="{EAF9CADF-65F5-42F4-83C8-89F791E62FA4}" sibTransId="{AD267213-954D-4467-B75B-51690C168D3B}"/>
    <dgm:cxn modelId="{7E40A4EC-3653-4879-922F-2972E6C04C20}" type="presOf" srcId="{CEBF14BB-395A-4A95-8B53-2D1772735076}" destId="{D4459D09-B362-439D-81D2-881DB7BF37D1}" srcOrd="0" destOrd="1" presId="urn:microsoft.com/office/officeart/2005/8/layout/hProcess7"/>
    <dgm:cxn modelId="{E9F84ABC-926C-4C07-A6B9-6E92993A252D}" type="presOf" srcId="{81123798-2A6D-4BD2-997F-EC312DB7884D}" destId="{90ACF04C-CFB3-45A5-9D81-85E0D52DB8CB}" srcOrd="1" destOrd="0" presId="urn:microsoft.com/office/officeart/2005/8/layout/hProcess7"/>
    <dgm:cxn modelId="{EE905250-D468-4587-8753-E32F51723EC4}" srcId="{1A208100-DA1B-4746-9872-5ED0282255CD}" destId="{443952CD-A3CD-4FDD-876F-E15B69EFDABD}" srcOrd="0" destOrd="0" parTransId="{B652BBB3-0DC0-4984-954A-0DE7A345C925}" sibTransId="{BDF42DFB-ADB9-4C87-B77B-18EAD457D797}"/>
    <dgm:cxn modelId="{77DB8CDA-F59B-4718-8F4D-0BB08B6A63EF}" type="presOf" srcId="{6B649983-60C7-4BA7-87E5-CF16F1F84962}" destId="{FE728EFD-CD4E-43EF-A175-ED677921030E}" srcOrd="0" destOrd="0" presId="urn:microsoft.com/office/officeart/2005/8/layout/hProcess7"/>
    <dgm:cxn modelId="{B14161EC-B5DF-4768-9B43-F22635E17272}" type="presOf" srcId="{81123798-2A6D-4BD2-997F-EC312DB7884D}" destId="{BD5F3949-E73F-4BC7-9DBE-92220FDDE6E7}" srcOrd="0" destOrd="0" presId="urn:microsoft.com/office/officeart/2005/8/layout/hProcess7"/>
    <dgm:cxn modelId="{C1E5311E-FC42-4C5C-8A4F-EAB598CCAD35}" srcId="{610815F7-D0E7-46D1-82E7-8A9D5A26B7EA}" destId="{AAAF8503-DB70-4440-A0BB-9BE826F4E8F1}" srcOrd="2" destOrd="0" parTransId="{4680F85A-9DD9-46BE-919F-8442CC9413C4}" sibTransId="{696B3AFF-57D2-429B-854A-0638667DE6C7}"/>
    <dgm:cxn modelId="{CEE4B588-3A4F-4AE6-8592-F98C5A5DADF8}" type="presOf" srcId="{B8FAE6A2-6519-4048-938B-92F4F7B961FF}" destId="{5F5A6791-093D-41D2-86CC-15FBFA714F67}" srcOrd="0" destOrd="0" presId="urn:microsoft.com/office/officeart/2005/8/layout/hProcess7"/>
    <dgm:cxn modelId="{3954E388-5DD7-4F0F-A3BB-7BE6109DEC6A}" srcId="{AAAF8503-DB70-4440-A0BB-9BE826F4E8F1}" destId="{AAE742C6-FFE6-456F-B3A4-820820833218}" srcOrd="0" destOrd="0" parTransId="{4FBFAC73-86D4-4AC2-B5F9-4DEFC07AF2A7}" sibTransId="{5DE1A34A-2705-494C-BC9A-FBF01488106C}"/>
    <dgm:cxn modelId="{20A75307-435E-4F51-A3B0-D4659439A0BF}" srcId="{6B649983-60C7-4BA7-87E5-CF16F1F84962}" destId="{B8FAE6A2-6519-4048-938B-92F4F7B961FF}" srcOrd="0" destOrd="0" parTransId="{FAAB2A9C-114F-4BBA-ADF7-1310881E7407}" sibTransId="{BA146B28-3890-4D32-B55A-D5F7C8CD6D04}"/>
    <dgm:cxn modelId="{816872CA-D834-4830-8F57-35CF76103E77}" srcId="{AAAF8503-DB70-4440-A0BB-9BE826F4E8F1}" destId="{CEBF14BB-395A-4A95-8B53-2D1772735076}" srcOrd="1" destOrd="0" parTransId="{A70C9E6F-0309-45E8-83FD-2523FFCB4171}" sibTransId="{4FEC3132-D5AB-4D0C-8F47-D93377A18D7E}"/>
    <dgm:cxn modelId="{8304764A-4055-4C0C-BEE6-B6EC262DEC58}" type="presOf" srcId="{AAE742C6-FFE6-456F-B3A4-820820833218}" destId="{D4459D09-B362-439D-81D2-881DB7BF37D1}" srcOrd="0" destOrd="0" presId="urn:microsoft.com/office/officeart/2005/8/layout/hProcess7"/>
    <dgm:cxn modelId="{C9436105-109E-465B-A305-0705F37DF53F}" type="presOf" srcId="{AAAF8503-DB70-4440-A0BB-9BE826F4E8F1}" destId="{3A7F9607-550C-4861-833E-876C0920730A}" srcOrd="1" destOrd="0" presId="urn:microsoft.com/office/officeart/2005/8/layout/hProcess7"/>
    <dgm:cxn modelId="{6CF0A2AD-DF28-49DB-9695-A0DFD211F645}" srcId="{610815F7-D0E7-46D1-82E7-8A9D5A26B7EA}" destId="{6B649983-60C7-4BA7-87E5-CF16F1F84962}" srcOrd="1" destOrd="0" parTransId="{3415013A-39A1-4558-A424-730E94B4C9B6}" sibTransId="{282960F0-273A-4F7F-BF76-56DF9FC202F8}"/>
    <dgm:cxn modelId="{3E833531-AD24-469A-8AA5-6B024A18A76A}" type="presOf" srcId="{610815F7-D0E7-46D1-82E7-8A9D5A26B7EA}" destId="{B3E57FEE-665A-4441-8E39-4A47AC73821B}" srcOrd="0" destOrd="0" presId="urn:microsoft.com/office/officeart/2005/8/layout/hProcess7"/>
    <dgm:cxn modelId="{E9D029D7-07AA-4C14-BC11-C0643E0E006C}" type="presOf" srcId="{6B649983-60C7-4BA7-87E5-CF16F1F84962}" destId="{7ED3A23E-8979-49B5-9C6D-1FDEE52F3B45}" srcOrd="1" destOrd="0" presId="urn:microsoft.com/office/officeart/2005/8/layout/hProcess7"/>
    <dgm:cxn modelId="{7B622759-C231-46A3-824F-120C1CDA154F}" type="presParOf" srcId="{B3E57FEE-665A-4441-8E39-4A47AC73821B}" destId="{5C71B6E5-77DB-43FA-9466-C83ADBD7A8D7}" srcOrd="0" destOrd="0" presId="urn:microsoft.com/office/officeart/2005/8/layout/hProcess7"/>
    <dgm:cxn modelId="{F02E6BFB-0542-4D3A-ABA4-A4CD1E0ECD83}" type="presParOf" srcId="{5C71B6E5-77DB-43FA-9466-C83ADBD7A8D7}" destId="{BD5F3949-E73F-4BC7-9DBE-92220FDDE6E7}" srcOrd="0" destOrd="0" presId="urn:microsoft.com/office/officeart/2005/8/layout/hProcess7"/>
    <dgm:cxn modelId="{C908FB01-F45A-4FD9-9276-079C0E84CC2C}" type="presParOf" srcId="{5C71B6E5-77DB-43FA-9466-C83ADBD7A8D7}" destId="{90ACF04C-CFB3-45A5-9D81-85E0D52DB8CB}" srcOrd="1" destOrd="0" presId="urn:microsoft.com/office/officeart/2005/8/layout/hProcess7"/>
    <dgm:cxn modelId="{E31C2C80-BE89-4FA4-BBD2-594B2783B818}" type="presParOf" srcId="{5C71B6E5-77DB-43FA-9466-C83ADBD7A8D7}" destId="{9104EF2A-98B4-46C9-A0FB-03CE6F7E61F4}" srcOrd="2" destOrd="0" presId="urn:microsoft.com/office/officeart/2005/8/layout/hProcess7"/>
    <dgm:cxn modelId="{5712E1F5-D539-4D6A-8FF1-5C12A619D715}" type="presParOf" srcId="{B3E57FEE-665A-4441-8E39-4A47AC73821B}" destId="{E412034B-34E7-48BE-A432-BB2B606C7DAF}" srcOrd="1" destOrd="0" presId="urn:microsoft.com/office/officeart/2005/8/layout/hProcess7"/>
    <dgm:cxn modelId="{421598B5-4531-499C-A95D-8404844871FA}" type="presParOf" srcId="{B3E57FEE-665A-4441-8E39-4A47AC73821B}" destId="{9B1D372E-A512-432E-8D26-8853C53A29D1}" srcOrd="2" destOrd="0" presId="urn:microsoft.com/office/officeart/2005/8/layout/hProcess7"/>
    <dgm:cxn modelId="{7E8108AC-16C5-4995-8BFA-9AAF27220216}" type="presParOf" srcId="{9B1D372E-A512-432E-8D26-8853C53A29D1}" destId="{89BE8375-0AB7-4106-8769-62059C31BB5E}" srcOrd="0" destOrd="0" presId="urn:microsoft.com/office/officeart/2005/8/layout/hProcess7"/>
    <dgm:cxn modelId="{CC3EC99E-27A6-4B05-BA28-A3D4AE9F4F9A}" type="presParOf" srcId="{9B1D372E-A512-432E-8D26-8853C53A29D1}" destId="{B122B66D-3E32-4E7A-8F46-97A09181D6E3}" srcOrd="1" destOrd="0" presId="urn:microsoft.com/office/officeart/2005/8/layout/hProcess7"/>
    <dgm:cxn modelId="{C35BB0D5-AADC-49C7-9517-529F1CE9C1C8}" type="presParOf" srcId="{9B1D372E-A512-432E-8D26-8853C53A29D1}" destId="{37833335-6273-4D5B-B164-086A6D0936F2}" srcOrd="2" destOrd="0" presId="urn:microsoft.com/office/officeart/2005/8/layout/hProcess7"/>
    <dgm:cxn modelId="{A25E4898-80AD-45A6-9505-39658DDB13E3}" type="presParOf" srcId="{B3E57FEE-665A-4441-8E39-4A47AC73821B}" destId="{C3D2C56F-BEB9-4FC6-A682-2AEC0079EEE2}" srcOrd="3" destOrd="0" presId="urn:microsoft.com/office/officeart/2005/8/layout/hProcess7"/>
    <dgm:cxn modelId="{FB77122A-A4B6-4F79-BEBB-74361C30BA85}" type="presParOf" srcId="{B3E57FEE-665A-4441-8E39-4A47AC73821B}" destId="{3553BE82-A649-4066-BCBD-8A5E2A2FAB5B}" srcOrd="4" destOrd="0" presId="urn:microsoft.com/office/officeart/2005/8/layout/hProcess7"/>
    <dgm:cxn modelId="{C9BB9F99-1B06-44F8-9629-6097FB66310F}" type="presParOf" srcId="{3553BE82-A649-4066-BCBD-8A5E2A2FAB5B}" destId="{FE728EFD-CD4E-43EF-A175-ED677921030E}" srcOrd="0" destOrd="0" presId="urn:microsoft.com/office/officeart/2005/8/layout/hProcess7"/>
    <dgm:cxn modelId="{FC6B82EB-71D7-4174-8EA3-333CC35CBC98}" type="presParOf" srcId="{3553BE82-A649-4066-BCBD-8A5E2A2FAB5B}" destId="{7ED3A23E-8979-49B5-9C6D-1FDEE52F3B45}" srcOrd="1" destOrd="0" presId="urn:microsoft.com/office/officeart/2005/8/layout/hProcess7"/>
    <dgm:cxn modelId="{A32F635D-A55B-4B76-9A9E-F82B40E29994}" type="presParOf" srcId="{3553BE82-A649-4066-BCBD-8A5E2A2FAB5B}" destId="{5F5A6791-093D-41D2-86CC-15FBFA714F67}" srcOrd="2" destOrd="0" presId="urn:microsoft.com/office/officeart/2005/8/layout/hProcess7"/>
    <dgm:cxn modelId="{66C4FD76-C417-498E-B555-AF5C77ED3AB8}" type="presParOf" srcId="{B3E57FEE-665A-4441-8E39-4A47AC73821B}" destId="{9A1D34C7-3406-45D5-B5F9-14205B861CA6}" srcOrd="5" destOrd="0" presId="urn:microsoft.com/office/officeart/2005/8/layout/hProcess7"/>
    <dgm:cxn modelId="{DE3EA28E-499F-4F96-B58F-4361DCFB1FA8}" type="presParOf" srcId="{B3E57FEE-665A-4441-8E39-4A47AC73821B}" destId="{B2436C63-5B3F-4AAE-856A-B55E3F318EDC}" srcOrd="6" destOrd="0" presId="urn:microsoft.com/office/officeart/2005/8/layout/hProcess7"/>
    <dgm:cxn modelId="{554D6AFA-DA4D-4664-9A1B-77BFACA86687}" type="presParOf" srcId="{B2436C63-5B3F-4AAE-856A-B55E3F318EDC}" destId="{EA0E6B1F-BEF9-46C1-8E88-D416561FA216}" srcOrd="0" destOrd="0" presId="urn:microsoft.com/office/officeart/2005/8/layout/hProcess7"/>
    <dgm:cxn modelId="{C9D99AD0-0E98-4D1E-8487-C2A2732707FA}" type="presParOf" srcId="{B2436C63-5B3F-4AAE-856A-B55E3F318EDC}" destId="{301CF82B-8D3E-4797-AE6F-2EC98B9A2692}" srcOrd="1" destOrd="0" presId="urn:microsoft.com/office/officeart/2005/8/layout/hProcess7"/>
    <dgm:cxn modelId="{E2076130-2D43-4785-AFC0-1E6D4B2F22A6}" type="presParOf" srcId="{B2436C63-5B3F-4AAE-856A-B55E3F318EDC}" destId="{A79A5990-7204-44A9-8990-601C353A6DEB}" srcOrd="2" destOrd="0" presId="urn:microsoft.com/office/officeart/2005/8/layout/hProcess7"/>
    <dgm:cxn modelId="{8B053972-6B76-485B-B282-5CE6FB51C5F9}" type="presParOf" srcId="{B3E57FEE-665A-4441-8E39-4A47AC73821B}" destId="{50807500-5C64-4BFE-AB07-EC4494FF83C3}" srcOrd="7" destOrd="0" presId="urn:microsoft.com/office/officeart/2005/8/layout/hProcess7"/>
    <dgm:cxn modelId="{BED5B92C-0066-4243-8566-0914A06B5937}" type="presParOf" srcId="{B3E57FEE-665A-4441-8E39-4A47AC73821B}" destId="{DFC5AF8C-55FF-4901-A210-2604DB7D95D7}" srcOrd="8" destOrd="0" presId="urn:microsoft.com/office/officeart/2005/8/layout/hProcess7"/>
    <dgm:cxn modelId="{5A7B2B53-8843-4979-A161-C1C61F881A57}" type="presParOf" srcId="{DFC5AF8C-55FF-4901-A210-2604DB7D95D7}" destId="{B21DE2CE-D799-4203-9BAA-8B5046FB0FB7}" srcOrd="0" destOrd="0" presId="urn:microsoft.com/office/officeart/2005/8/layout/hProcess7"/>
    <dgm:cxn modelId="{D001299E-CD2D-4092-A63E-C7FE1C51127C}" type="presParOf" srcId="{DFC5AF8C-55FF-4901-A210-2604DB7D95D7}" destId="{3A7F9607-550C-4861-833E-876C0920730A}" srcOrd="1" destOrd="0" presId="urn:microsoft.com/office/officeart/2005/8/layout/hProcess7"/>
    <dgm:cxn modelId="{8D145762-8DD0-4FA0-B451-E12526574420}" type="presParOf" srcId="{DFC5AF8C-55FF-4901-A210-2604DB7D95D7}" destId="{D4459D09-B362-439D-81D2-881DB7BF37D1}" srcOrd="2" destOrd="0" presId="urn:microsoft.com/office/officeart/2005/8/layout/hProcess7"/>
    <dgm:cxn modelId="{FEC34087-C642-4200-8F6F-565C13616AF0}" type="presParOf" srcId="{B3E57FEE-665A-4441-8E39-4A47AC73821B}" destId="{FAB089DF-FCBB-4109-B0D7-DB4DC58FFEBB}" srcOrd="9" destOrd="0" presId="urn:microsoft.com/office/officeart/2005/8/layout/hProcess7"/>
    <dgm:cxn modelId="{C7003905-EF3C-4C1B-8856-7093ED814EB4}" type="presParOf" srcId="{B3E57FEE-665A-4441-8E39-4A47AC73821B}" destId="{A86D09B3-5D54-4D89-B217-16A79CF95543}" srcOrd="10" destOrd="0" presId="urn:microsoft.com/office/officeart/2005/8/layout/hProcess7"/>
    <dgm:cxn modelId="{9F094926-CD0F-4387-8ECF-8E6CE07046C5}" type="presParOf" srcId="{A86D09B3-5D54-4D89-B217-16A79CF95543}" destId="{F09D36E5-F527-4229-95AA-CD79141455CF}" srcOrd="0" destOrd="0" presId="urn:microsoft.com/office/officeart/2005/8/layout/hProcess7"/>
    <dgm:cxn modelId="{55BCF5C6-9B8E-47E3-B3AF-063468BC478B}" type="presParOf" srcId="{A86D09B3-5D54-4D89-B217-16A79CF95543}" destId="{017FC956-B672-4CBE-8B39-EFFB5270705D}" srcOrd="1" destOrd="0" presId="urn:microsoft.com/office/officeart/2005/8/layout/hProcess7"/>
    <dgm:cxn modelId="{BA851883-F2AD-4204-A290-7058F6DAB37D}" type="presParOf" srcId="{A86D09B3-5D54-4D89-B217-16A79CF95543}" destId="{84124D60-9C3F-4052-81DF-0FE99D9A6225}" srcOrd="2" destOrd="0" presId="urn:microsoft.com/office/officeart/2005/8/layout/hProcess7"/>
    <dgm:cxn modelId="{256E0F8A-03B8-460B-BF43-1AFEC1B1DCC7}" type="presParOf" srcId="{B3E57FEE-665A-4441-8E39-4A47AC73821B}" destId="{8AC250D8-2B6C-4DF7-BEF7-E39AFF41556A}" srcOrd="11" destOrd="0" presId="urn:microsoft.com/office/officeart/2005/8/layout/hProcess7"/>
    <dgm:cxn modelId="{6A753E4D-D55D-4963-9333-5A6638BEDFB1}" type="presParOf" srcId="{B3E57FEE-665A-4441-8E39-4A47AC73821B}" destId="{E24B3133-01AB-4274-BBEA-80B3333FCCE8}" srcOrd="12" destOrd="0" presId="urn:microsoft.com/office/officeart/2005/8/layout/hProcess7"/>
    <dgm:cxn modelId="{EB0671D3-68A5-46E2-A32B-E605DFBB3DE1}" type="presParOf" srcId="{E24B3133-01AB-4274-BBEA-80B3333FCCE8}" destId="{D054EA3A-1329-41D4-82DB-07B4E9B42B06}" srcOrd="0" destOrd="0" presId="urn:microsoft.com/office/officeart/2005/8/layout/hProcess7"/>
    <dgm:cxn modelId="{FBC1D662-73BC-42AD-912B-F3B848936B75}" type="presParOf" srcId="{E24B3133-01AB-4274-BBEA-80B3333FCCE8}" destId="{006AC0D8-3827-4423-B0CC-BC412DDBBD12}" srcOrd="1" destOrd="0" presId="urn:microsoft.com/office/officeart/2005/8/layout/hProcess7"/>
    <dgm:cxn modelId="{E6F43048-BBCD-4DAF-9857-7D91B9044C6A}" type="presParOf" srcId="{E24B3133-01AB-4274-BBEA-80B3333FCCE8}" destId="{C45881F0-F285-4E16-A907-C77F92DB936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F3949-E73F-4BC7-9DBE-92220FDDE6E7}">
      <dsp:nvSpPr>
        <dsp:cNvPr id="0" name=""/>
        <dsp:cNvSpPr/>
      </dsp:nvSpPr>
      <dsp:spPr>
        <a:xfrm>
          <a:off x="67120" y="2322465"/>
          <a:ext cx="2033171" cy="989902"/>
        </a:xfrm>
        <a:prstGeom prst="roundRect">
          <a:avLst>
            <a:gd name="adj" fmla="val 5000"/>
          </a:avLst>
        </a:prstGeom>
        <a:solidFill>
          <a:srgbClr val="E1EAC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de-DE" sz="1300" kern="1200">
              <a:solidFill>
                <a:sysClr val="window" lastClr="FFFFFF"/>
              </a:solidFill>
              <a:latin typeface="Calibri"/>
              <a:ea typeface="+mn-ea"/>
              <a:cs typeface="+mn-cs"/>
            </a:rPr>
            <a:t>2019-2021</a:t>
          </a:r>
        </a:p>
      </dsp:txBody>
      <dsp:txXfrm rot="16200000">
        <a:off x="-129467" y="2530963"/>
        <a:ext cx="799809" cy="394724"/>
      </dsp:txXfrm>
    </dsp:sp>
    <dsp:sp modelId="{9104EF2A-98B4-46C9-A0FB-03CE6F7E61F4}">
      <dsp:nvSpPr>
        <dsp:cNvPr id="0" name=""/>
        <dsp:cNvSpPr/>
      </dsp:nvSpPr>
      <dsp:spPr>
        <a:xfrm>
          <a:off x="473754" y="2322465"/>
          <a:ext cx="1514712" cy="9899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de-DE" sz="1500" b="1" kern="1200" dirty="0">
              <a:solidFill>
                <a:sysClr val="window" lastClr="FFFFFF"/>
              </a:solidFill>
              <a:latin typeface="Calibri"/>
              <a:ea typeface="+mn-ea"/>
              <a:cs typeface="+mn-cs"/>
            </a:rPr>
            <a:t>Pilotphase</a:t>
          </a:r>
        </a:p>
        <a:p>
          <a:pPr lvl="0" algn="l" defTabSz="666750">
            <a:lnSpc>
              <a:spcPct val="90000"/>
            </a:lnSpc>
            <a:spcBef>
              <a:spcPct val="0"/>
            </a:spcBef>
            <a:spcAft>
              <a:spcPct val="35000"/>
            </a:spcAft>
          </a:pPr>
          <a:r>
            <a:rPr lang="de-DE" sz="1200" kern="1200" dirty="0">
              <a:solidFill>
                <a:sysClr val="window" lastClr="FFFFFF"/>
              </a:solidFill>
              <a:latin typeface="Calibri"/>
              <a:ea typeface="+mn-ea"/>
              <a:cs typeface="+mn-cs"/>
            </a:rPr>
            <a:t>14 Schulen</a:t>
          </a:r>
        </a:p>
      </dsp:txBody>
      <dsp:txXfrm>
        <a:off x="473754" y="2322465"/>
        <a:ext cx="1514712" cy="989902"/>
      </dsp:txXfrm>
    </dsp:sp>
    <dsp:sp modelId="{FE728EFD-CD4E-43EF-A175-ED677921030E}">
      <dsp:nvSpPr>
        <dsp:cNvPr id="0" name=""/>
        <dsp:cNvSpPr/>
      </dsp:nvSpPr>
      <dsp:spPr>
        <a:xfrm>
          <a:off x="2080935" y="1288615"/>
          <a:ext cx="2033171" cy="1662946"/>
        </a:xfrm>
        <a:prstGeom prst="roundRect">
          <a:avLst>
            <a:gd name="adj" fmla="val 5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de-DE" sz="1300" kern="1200">
              <a:solidFill>
                <a:sysClr val="window" lastClr="FFFFFF"/>
              </a:solidFill>
              <a:latin typeface="Calibri"/>
              <a:ea typeface="+mn-ea"/>
              <a:cs typeface="+mn-cs"/>
            </a:rPr>
            <a:t>2022</a:t>
          </a:r>
        </a:p>
      </dsp:txBody>
      <dsp:txXfrm rot="16200000">
        <a:off x="1608399" y="1773061"/>
        <a:ext cx="1351706" cy="394724"/>
      </dsp:txXfrm>
    </dsp:sp>
    <dsp:sp modelId="{B122B66D-3E32-4E7A-8F46-97A09181D6E3}">
      <dsp:nvSpPr>
        <dsp:cNvPr id="0" name=""/>
        <dsp:cNvSpPr/>
      </dsp:nvSpPr>
      <dsp:spPr>
        <a:xfrm rot="5400000">
          <a:off x="1984463" y="2980590"/>
          <a:ext cx="358578" cy="304975"/>
        </a:xfrm>
        <a:prstGeom prst="flowChartExtract">
          <a:avLst/>
        </a:prstGeom>
        <a:solidFill>
          <a:srgbClr val="F79646"/>
        </a:solidFill>
        <a:ln w="25400" cap="flat" cmpd="sng" algn="ctr">
          <a:noFill/>
          <a:prstDash val="solid"/>
        </a:ln>
        <a:effectLst/>
      </dsp:spPr>
      <dsp:style>
        <a:lnRef idx="2">
          <a:scrgbClr r="0" g="0" b="0"/>
        </a:lnRef>
        <a:fillRef idx="1">
          <a:scrgbClr r="0" g="0" b="0"/>
        </a:fillRef>
        <a:effectRef idx="0">
          <a:scrgbClr r="0" g="0" b="0"/>
        </a:effectRef>
        <a:fontRef idx="minor"/>
      </dsp:style>
    </dsp:sp>
    <dsp:sp modelId="{5F5A6791-093D-41D2-86CC-15FBFA714F67}">
      <dsp:nvSpPr>
        <dsp:cNvPr id="0" name=""/>
        <dsp:cNvSpPr/>
      </dsp:nvSpPr>
      <dsp:spPr>
        <a:xfrm>
          <a:off x="2487569" y="1288615"/>
          <a:ext cx="1514712" cy="16629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de-DE" sz="1500" b="1" kern="1200" dirty="0">
              <a:solidFill>
                <a:sysClr val="window" lastClr="FFFFFF"/>
              </a:solidFill>
              <a:latin typeface="Calibri"/>
              <a:ea typeface="+mn-ea"/>
              <a:cs typeface="+mn-cs"/>
            </a:rPr>
            <a:t>Regelbetrieb</a:t>
          </a:r>
        </a:p>
        <a:p>
          <a:pPr lvl="0" algn="l" defTabSz="666750">
            <a:lnSpc>
              <a:spcPct val="90000"/>
            </a:lnSpc>
            <a:spcBef>
              <a:spcPct val="0"/>
            </a:spcBef>
            <a:spcAft>
              <a:spcPct val="35000"/>
            </a:spcAft>
          </a:pPr>
          <a:r>
            <a:rPr lang="de-DE" sz="1200" kern="1200" dirty="0">
              <a:solidFill>
                <a:sysClr val="window" lastClr="FFFFFF"/>
              </a:solidFill>
              <a:latin typeface="Calibri"/>
              <a:ea typeface="+mn-ea"/>
              <a:cs typeface="+mn-cs"/>
            </a:rPr>
            <a:t>114 Schulen</a:t>
          </a:r>
        </a:p>
      </dsp:txBody>
      <dsp:txXfrm>
        <a:off x="2487569" y="1288615"/>
        <a:ext cx="1514712" cy="1662946"/>
      </dsp:txXfrm>
    </dsp:sp>
    <dsp:sp modelId="{B21DE2CE-D799-4203-9BAA-8B5046FB0FB7}">
      <dsp:nvSpPr>
        <dsp:cNvPr id="0" name=""/>
        <dsp:cNvSpPr/>
      </dsp:nvSpPr>
      <dsp:spPr>
        <a:xfrm>
          <a:off x="4212044" y="872562"/>
          <a:ext cx="2033171" cy="2439805"/>
        </a:xfrm>
        <a:prstGeom prst="roundRect">
          <a:avLst>
            <a:gd name="adj" fmla="val 5000"/>
          </a:avLst>
        </a:prstGeom>
        <a:solidFill>
          <a:srgbClr val="9BBB5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de-DE" sz="1300" kern="1200" dirty="0" smtClean="0">
              <a:solidFill>
                <a:sysClr val="window" lastClr="FFFFFF"/>
              </a:solidFill>
              <a:latin typeface="Calibri"/>
              <a:ea typeface="+mn-ea"/>
              <a:cs typeface="+mn-cs"/>
            </a:rPr>
            <a:t>2023</a:t>
          </a:r>
          <a:endParaRPr lang="de-DE" sz="1300" kern="1200" dirty="0">
            <a:solidFill>
              <a:sysClr val="window" lastClr="FFFFFF"/>
            </a:solidFill>
            <a:latin typeface="Calibri"/>
            <a:ea typeface="+mn-ea"/>
            <a:cs typeface="+mn-cs"/>
          </a:endParaRPr>
        </a:p>
      </dsp:txBody>
      <dsp:txXfrm rot="16200000">
        <a:off x="3420996" y="1675520"/>
        <a:ext cx="1988730" cy="394724"/>
      </dsp:txXfrm>
    </dsp:sp>
    <dsp:sp modelId="{301CF82B-8D3E-4797-AE6F-2EC98B9A2692}">
      <dsp:nvSpPr>
        <dsp:cNvPr id="0" name=""/>
        <dsp:cNvSpPr/>
      </dsp:nvSpPr>
      <dsp:spPr>
        <a:xfrm rot="5400000">
          <a:off x="4031453" y="2980590"/>
          <a:ext cx="358578" cy="304975"/>
        </a:xfrm>
        <a:prstGeom prst="flowChartExtract">
          <a:avLst/>
        </a:prstGeom>
        <a:solidFill>
          <a:srgbClr val="F79646"/>
        </a:solidFill>
        <a:ln w="25400" cap="flat" cmpd="sng" algn="ctr">
          <a:noFill/>
          <a:prstDash val="solid"/>
        </a:ln>
        <a:effectLst/>
      </dsp:spPr>
      <dsp:style>
        <a:lnRef idx="2">
          <a:scrgbClr r="0" g="0" b="0"/>
        </a:lnRef>
        <a:fillRef idx="1">
          <a:scrgbClr r="0" g="0" b="0"/>
        </a:fillRef>
        <a:effectRef idx="0">
          <a:scrgbClr r="0" g="0" b="0"/>
        </a:effectRef>
        <a:fontRef idx="minor"/>
      </dsp:style>
    </dsp:sp>
    <dsp:sp modelId="{D4459D09-B362-439D-81D2-881DB7BF37D1}">
      <dsp:nvSpPr>
        <dsp:cNvPr id="0" name=""/>
        <dsp:cNvSpPr/>
      </dsp:nvSpPr>
      <dsp:spPr>
        <a:xfrm>
          <a:off x="4618678" y="872562"/>
          <a:ext cx="1514712" cy="24398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de-DE" sz="1500" b="1" kern="1200" dirty="0" smtClean="0">
              <a:solidFill>
                <a:sysClr val="window" lastClr="FFFFFF"/>
              </a:solidFill>
              <a:latin typeface="Calibri"/>
              <a:ea typeface="+mn-ea"/>
              <a:cs typeface="+mn-cs"/>
            </a:rPr>
            <a:t>Geplante Erweiterung</a:t>
          </a:r>
          <a:endParaRPr lang="de-DE" sz="1500" b="1" kern="1200" dirty="0">
            <a:solidFill>
              <a:sysClr val="window" lastClr="FFFFFF"/>
            </a:solidFill>
            <a:latin typeface="Calibri"/>
            <a:ea typeface="+mn-ea"/>
            <a:cs typeface="+mn-cs"/>
          </a:endParaRPr>
        </a:p>
        <a:p>
          <a:pPr lvl="0" algn="l" defTabSz="533400">
            <a:lnSpc>
              <a:spcPct val="90000"/>
            </a:lnSpc>
            <a:spcBef>
              <a:spcPct val="0"/>
            </a:spcBef>
            <a:spcAft>
              <a:spcPct val="35000"/>
            </a:spcAft>
          </a:pPr>
          <a:r>
            <a:rPr lang="de-DE" sz="1200" kern="1200" dirty="0" smtClean="0">
              <a:solidFill>
                <a:sysClr val="window" lastClr="FFFFFF"/>
              </a:solidFill>
              <a:latin typeface="Calibri"/>
              <a:ea typeface="+mn-ea"/>
              <a:cs typeface="+mn-cs"/>
            </a:rPr>
            <a:t>ca. 250 </a:t>
          </a:r>
          <a:r>
            <a:rPr lang="de-DE" sz="1200" kern="1200" dirty="0">
              <a:solidFill>
                <a:sysClr val="window" lastClr="FFFFFF"/>
              </a:solidFill>
              <a:latin typeface="Calibri"/>
              <a:ea typeface="+mn-ea"/>
              <a:cs typeface="+mn-cs"/>
            </a:rPr>
            <a:t>Schulen</a:t>
          </a:r>
        </a:p>
      </dsp:txBody>
      <dsp:txXfrm>
        <a:off x="4618678" y="872562"/>
        <a:ext cx="1514712" cy="2439805"/>
      </dsp:txXfrm>
    </dsp:sp>
    <dsp:sp modelId="{D054EA3A-1329-41D4-82DB-07B4E9B42B06}">
      <dsp:nvSpPr>
        <dsp:cNvPr id="0" name=""/>
        <dsp:cNvSpPr/>
      </dsp:nvSpPr>
      <dsp:spPr>
        <a:xfrm>
          <a:off x="6319756" y="272118"/>
          <a:ext cx="2033171" cy="3038997"/>
        </a:xfrm>
        <a:prstGeom prst="roundRect">
          <a:avLst>
            <a:gd name="adj" fmla="val 5000"/>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de-DE" sz="1300" kern="1200" dirty="0">
              <a:solidFill>
                <a:sysClr val="window" lastClr="FFFFFF"/>
              </a:solidFill>
              <a:latin typeface="Calibri"/>
              <a:ea typeface="+mn-ea"/>
              <a:cs typeface="+mn-cs"/>
            </a:rPr>
            <a:t>ab 2024</a:t>
          </a:r>
        </a:p>
      </dsp:txBody>
      <dsp:txXfrm rot="16200000">
        <a:off x="5283040" y="1320745"/>
        <a:ext cx="2480067" cy="394724"/>
      </dsp:txXfrm>
    </dsp:sp>
    <dsp:sp modelId="{017FC956-B672-4CBE-8B39-EFFB5270705D}">
      <dsp:nvSpPr>
        <dsp:cNvPr id="0" name=""/>
        <dsp:cNvSpPr/>
      </dsp:nvSpPr>
      <dsp:spPr>
        <a:xfrm rot="5400000">
          <a:off x="6089908" y="2980590"/>
          <a:ext cx="358578" cy="304975"/>
        </a:xfrm>
        <a:prstGeom prst="flowChartExtract">
          <a:avLst/>
        </a:prstGeom>
        <a:solidFill>
          <a:srgbClr val="F79646"/>
        </a:solidFill>
        <a:ln w="25400" cap="flat" cmpd="sng" algn="ctr">
          <a:noFill/>
          <a:prstDash val="solid"/>
        </a:ln>
        <a:effectLst/>
      </dsp:spPr>
      <dsp:style>
        <a:lnRef idx="2">
          <a:scrgbClr r="0" g="0" b="0"/>
        </a:lnRef>
        <a:fillRef idx="1">
          <a:scrgbClr r="0" g="0" b="0"/>
        </a:fillRef>
        <a:effectRef idx="0">
          <a:scrgbClr r="0" g="0" b="0"/>
        </a:effectRef>
        <a:fontRef idx="minor"/>
      </dsp:style>
    </dsp:sp>
    <dsp:sp modelId="{C45881F0-F285-4E16-A907-C77F92DB9368}">
      <dsp:nvSpPr>
        <dsp:cNvPr id="0" name=""/>
        <dsp:cNvSpPr/>
      </dsp:nvSpPr>
      <dsp:spPr>
        <a:xfrm>
          <a:off x="6726391" y="272118"/>
          <a:ext cx="1514712" cy="30389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de-DE" sz="1500" b="1" kern="1200" dirty="0" smtClean="0">
              <a:solidFill>
                <a:sysClr val="window" lastClr="FFFFFF"/>
              </a:solidFill>
              <a:latin typeface="Calibri"/>
              <a:ea typeface="+mn-ea"/>
              <a:cs typeface="+mn-cs"/>
            </a:rPr>
            <a:t>Geplante Erweiterung</a:t>
          </a:r>
        </a:p>
        <a:p>
          <a:pPr lvl="0" algn="l" defTabSz="666750">
            <a:lnSpc>
              <a:spcPct val="90000"/>
            </a:lnSpc>
            <a:spcBef>
              <a:spcPct val="0"/>
            </a:spcBef>
            <a:spcAft>
              <a:spcPct val="35000"/>
            </a:spcAft>
          </a:pPr>
          <a:r>
            <a:rPr lang="de-DE" sz="1200" b="0" kern="1200" dirty="0" smtClean="0">
              <a:solidFill>
                <a:sysClr val="window" lastClr="FFFFFF"/>
              </a:solidFill>
              <a:latin typeface="Calibri"/>
              <a:ea typeface="+mn-ea"/>
              <a:cs typeface="+mn-cs"/>
            </a:rPr>
            <a:t>ca. 400 Schulen</a:t>
          </a:r>
          <a:endParaRPr lang="de-DE" sz="1200" b="0" kern="1200" dirty="0">
            <a:solidFill>
              <a:sysClr val="window" lastClr="FFFFFF"/>
            </a:solidFill>
            <a:latin typeface="Calibri"/>
            <a:ea typeface="+mn-ea"/>
            <a:cs typeface="+mn-cs"/>
          </a:endParaRPr>
        </a:p>
      </dsp:txBody>
      <dsp:txXfrm>
        <a:off x="6726391" y="272118"/>
        <a:ext cx="1514712" cy="30389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0.89692</cdr:x>
      <cdr:y>0.19041</cdr:y>
    </cdr:from>
    <cdr:to>
      <cdr:x>0.89692</cdr:x>
      <cdr:y>0.86989</cdr:y>
    </cdr:to>
    <cdr:cxnSp macro="">
      <cdr:nvCxnSpPr>
        <cdr:cNvPr id="3" name="Gerader Verbinder 2"/>
        <cdr:cNvCxnSpPr/>
      </cdr:nvCxnSpPr>
      <cdr:spPr bwMode="auto">
        <a:xfrm xmlns:a="http://schemas.openxmlformats.org/drawingml/2006/main">
          <a:off x="7094873" y="565012"/>
          <a:ext cx="0" cy="201622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0478857-5FC8-4F87-B987-9BF497E0ED89}" type="datetimeFigureOut">
              <a:rPr lang="de-DE" smtClean="0"/>
              <a:t>30.01.2023</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05974F5-172F-4DC4-BD92-551FA9D5043D}" type="slidenum">
              <a:rPr lang="de-DE" smtClean="0"/>
              <a:t>‹Nr.›</a:t>
            </a:fld>
            <a:endParaRPr lang="de-DE"/>
          </a:p>
        </p:txBody>
      </p:sp>
    </p:spTree>
    <p:extLst>
      <p:ext uri="{BB962C8B-B14F-4D97-AF65-F5344CB8AC3E}">
        <p14:creationId xmlns:p14="http://schemas.microsoft.com/office/powerpoint/2010/main" val="138575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3075"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07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78"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3079"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9929CFE3-AE4D-4931-B7A0-CF86A3B1D543}" type="slidenum">
              <a:rPr lang="de-DE" altLang="de-DE"/>
              <a:pPr/>
              <a:t>‹Nr.›</a:t>
            </a:fld>
            <a:endParaRPr lang="de-DE" altLang="de-DE"/>
          </a:p>
        </p:txBody>
      </p:sp>
    </p:spTree>
    <p:extLst>
      <p:ext uri="{BB962C8B-B14F-4D97-AF65-F5344CB8AC3E}">
        <p14:creationId xmlns:p14="http://schemas.microsoft.com/office/powerpoint/2010/main" val="2903974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196770"/>
            <a:ext cx="9144000" cy="3946730"/>
          </a:xfrm>
          <a:prstGeom prst="rect">
            <a:avLst/>
          </a:prstGeom>
        </p:spPr>
      </p:pic>
      <p:pic>
        <p:nvPicPr>
          <p:cNvPr id="23575" name="Picture 23" descr="WelleOben"/>
          <p:cNvPicPr>
            <a:picLocks noChangeAspect="1" noChangeArrowheads="1"/>
          </p:cNvPicPr>
          <p:nvPr/>
        </p:nvPicPr>
        <p:blipFill>
          <a:blip r:embed="rId3">
            <a:extLst>
              <a:ext uri="{28A0092B-C50C-407E-A947-70E740481C1C}">
                <a14:useLocalDpi xmlns:a14="http://schemas.microsoft.com/office/drawing/2010/main" val="0"/>
              </a:ext>
            </a:extLst>
          </a:blip>
          <a:srcRect t="33066"/>
          <a:stretch>
            <a:fillRect/>
          </a:stretch>
        </p:blipFill>
        <p:spPr bwMode="auto">
          <a:xfrm>
            <a:off x="1588" y="16669"/>
            <a:ext cx="9144000" cy="1785938"/>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ctrTitle"/>
          </p:nvPr>
        </p:nvSpPr>
        <p:spPr>
          <a:xfrm>
            <a:off x="438150" y="735806"/>
            <a:ext cx="6654800" cy="485775"/>
          </a:xfrm>
        </p:spPr>
        <p:txBody>
          <a:bodyPr/>
          <a:lstStyle>
            <a:lvl1pPr>
              <a:defRPr/>
            </a:lvl1pPr>
          </a:lstStyle>
          <a:p>
            <a:pPr lvl="0"/>
            <a:r>
              <a:rPr lang="de-DE" altLang="de-DE" noProof="0" smtClean="0"/>
              <a:t>Titelmasterformat durch Klicken bearbeiten</a:t>
            </a:r>
          </a:p>
        </p:txBody>
      </p:sp>
      <p:sp>
        <p:nvSpPr>
          <p:cNvPr id="23555" name="Rectangle 3"/>
          <p:cNvSpPr>
            <a:spLocks noGrp="1" noChangeArrowheads="1"/>
          </p:cNvSpPr>
          <p:nvPr>
            <p:ph type="subTitle" idx="1"/>
          </p:nvPr>
        </p:nvSpPr>
        <p:spPr>
          <a:xfrm>
            <a:off x="438150" y="1293366"/>
            <a:ext cx="6654800" cy="270272"/>
          </a:xfrm>
        </p:spPr>
        <p:txBody>
          <a:bodyPr wrap="none" anchor="b"/>
          <a:lstStyle>
            <a:lvl1pPr marL="0" indent="0">
              <a:buFont typeface="Arial Unicode MS" pitchFamily="34" charset="-128"/>
              <a:buNone/>
              <a:defRPr sz="2200">
                <a:solidFill>
                  <a:schemeClr val="accent1"/>
                </a:solidFill>
              </a:defRPr>
            </a:lvl1pPr>
          </a:lstStyle>
          <a:p>
            <a:pPr lvl="0"/>
            <a:r>
              <a:rPr lang="de-DE" altLang="de-DE" noProof="0" smtClean="0"/>
              <a:t>Formatvorlage des Untertitelmasters durch Klicken bearbeiten</a:t>
            </a:r>
            <a:endParaRPr lang="de-DE" altLang="de-DE" noProof="0" dirty="0" smtClean="0"/>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0127" y="345616"/>
            <a:ext cx="1630773" cy="489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97C67944-BAB3-4E76-A500-2B4898C9AB52}" type="slidenum">
              <a:rPr lang="de-DE" altLang="de-DE"/>
              <a:pPr/>
              <a:t>‹Nr.›</a:t>
            </a:fld>
            <a:endParaRPr lang="de-DE" altLang="de-DE"/>
          </a:p>
        </p:txBody>
      </p:sp>
    </p:spTree>
    <p:extLst>
      <p:ext uri="{BB962C8B-B14F-4D97-AF65-F5344CB8AC3E}">
        <p14:creationId xmlns:p14="http://schemas.microsoft.com/office/powerpoint/2010/main" val="107729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6" y="328613"/>
            <a:ext cx="2066925" cy="4343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38151" y="328613"/>
            <a:ext cx="6048375" cy="43434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57272D49-014A-4CBA-B62E-93BB0AB34E57}" type="slidenum">
              <a:rPr lang="de-DE" altLang="de-DE"/>
              <a:pPr/>
              <a:t>‹Nr.›</a:t>
            </a:fld>
            <a:endParaRPr lang="de-DE" altLang="de-DE"/>
          </a:p>
        </p:txBody>
      </p:sp>
    </p:spTree>
    <p:extLst>
      <p:ext uri="{BB962C8B-B14F-4D97-AF65-F5344CB8AC3E}">
        <p14:creationId xmlns:p14="http://schemas.microsoft.com/office/powerpoint/2010/main" val="325602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8850" name="Picture 2" descr="Fotolia_Bastei"/>
          <p:cNvPicPr>
            <a:picLocks noChangeAspect="1" noChangeArrowheads="1"/>
          </p:cNvPicPr>
          <p:nvPr/>
        </p:nvPicPr>
        <p:blipFill>
          <a:blip r:embed="rId2">
            <a:extLst>
              <a:ext uri="{28A0092B-C50C-407E-A947-70E740481C1C}">
                <a14:useLocalDpi xmlns:a14="http://schemas.microsoft.com/office/drawing/2010/main" val="0"/>
              </a:ext>
            </a:extLst>
          </a:blip>
          <a:srcRect t="-1852" b="11282"/>
          <a:stretch>
            <a:fillRect/>
          </a:stretch>
        </p:blipFill>
        <p:spPr bwMode="auto">
          <a:xfrm>
            <a:off x="0" y="1006078"/>
            <a:ext cx="9144000" cy="4137422"/>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WelleOben"/>
          <p:cNvPicPr>
            <a:picLocks noChangeAspect="1" noChangeArrowheads="1"/>
          </p:cNvPicPr>
          <p:nvPr/>
        </p:nvPicPr>
        <p:blipFill>
          <a:blip r:embed="rId3">
            <a:extLst>
              <a:ext uri="{28A0092B-C50C-407E-A947-70E740481C1C}">
                <a14:useLocalDpi xmlns:a14="http://schemas.microsoft.com/office/drawing/2010/main" val="0"/>
              </a:ext>
            </a:extLst>
          </a:blip>
          <a:srcRect t="33066"/>
          <a:stretch>
            <a:fillRect/>
          </a:stretch>
        </p:blipFill>
        <p:spPr bwMode="auto">
          <a:xfrm>
            <a:off x="1588" y="16669"/>
            <a:ext cx="9144000" cy="1785938"/>
          </a:xfrm>
          <a:prstGeom prst="rect">
            <a:avLst/>
          </a:prstGeom>
          <a:noFill/>
          <a:extLst>
            <a:ext uri="{909E8E84-426E-40DD-AFC4-6F175D3DCCD1}">
              <a14:hiddenFill xmlns:a14="http://schemas.microsoft.com/office/drawing/2010/main">
                <a:solidFill>
                  <a:srgbClr val="FFFFFF"/>
                </a:solidFill>
              </a14:hiddenFill>
            </a:ext>
          </a:extLst>
        </p:spPr>
      </p:pic>
      <p:sp>
        <p:nvSpPr>
          <p:cNvPr id="78853" name="Rectangle 5"/>
          <p:cNvSpPr>
            <a:spLocks noGrp="1" noChangeArrowheads="1"/>
          </p:cNvSpPr>
          <p:nvPr>
            <p:ph type="ctrTitle"/>
          </p:nvPr>
        </p:nvSpPr>
        <p:spPr>
          <a:xfrm>
            <a:off x="438150" y="735806"/>
            <a:ext cx="6654800" cy="485775"/>
          </a:xfrm>
        </p:spPr>
        <p:txBody>
          <a:bodyPr/>
          <a:lstStyle>
            <a:lvl1pPr>
              <a:defRPr/>
            </a:lvl1pPr>
          </a:lstStyle>
          <a:p>
            <a:pPr lvl="0"/>
            <a:r>
              <a:rPr lang="de-DE" altLang="de-DE" noProof="0" smtClean="0"/>
              <a:t>Titelmasterformat durch Klicken bearbeiten</a:t>
            </a:r>
          </a:p>
        </p:txBody>
      </p:sp>
      <p:sp>
        <p:nvSpPr>
          <p:cNvPr id="78854" name="Rectangle 6"/>
          <p:cNvSpPr>
            <a:spLocks noGrp="1" noChangeArrowheads="1"/>
          </p:cNvSpPr>
          <p:nvPr>
            <p:ph type="subTitle" idx="1"/>
          </p:nvPr>
        </p:nvSpPr>
        <p:spPr>
          <a:xfrm>
            <a:off x="438150" y="1184672"/>
            <a:ext cx="6654800" cy="270272"/>
          </a:xfrm>
        </p:spPr>
        <p:txBody>
          <a:bodyPr wrap="none" anchor="b"/>
          <a:lstStyle>
            <a:lvl1pPr marL="0" indent="0">
              <a:buFont typeface="Arial Unicode MS" pitchFamily="34" charset="-128"/>
              <a:buNone/>
              <a:defRPr sz="2200">
                <a:solidFill>
                  <a:schemeClr val="accent1"/>
                </a:solidFill>
              </a:defRPr>
            </a:lvl1pPr>
          </a:lstStyle>
          <a:p>
            <a:pPr lvl="0"/>
            <a:r>
              <a:rPr lang="de-DE" altLang="de-DE" noProof="0" smtClean="0"/>
              <a:t>Formatvorlage des Untertitelmasters durch Klicken bearbeiten</a:t>
            </a:r>
          </a:p>
        </p:txBody>
      </p:sp>
      <p:pic>
        <p:nvPicPr>
          <p:cNvPr id="78855" name="Picture 7" descr="FS_SK_100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303610"/>
            <a:ext cx="3167062" cy="40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80CE544E-D0FD-470F-87DE-82B818D8FA9A}" type="slidenum">
              <a:rPr lang="de-DE" altLang="de-DE"/>
              <a:pPr/>
              <a:t>‹Nr.›</a:t>
            </a:fld>
            <a:endParaRPr lang="de-DE" altLang="de-DE"/>
          </a:p>
        </p:txBody>
      </p:sp>
    </p:spTree>
    <p:extLst>
      <p:ext uri="{BB962C8B-B14F-4D97-AF65-F5344CB8AC3E}">
        <p14:creationId xmlns:p14="http://schemas.microsoft.com/office/powerpoint/2010/main" val="416005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D329D364-2FD9-4CDD-B121-32FB713FBD40}" type="slidenum">
              <a:rPr lang="de-DE" altLang="de-DE"/>
              <a:pPr/>
              <a:t>‹Nr.›</a:t>
            </a:fld>
            <a:endParaRPr lang="de-DE" altLang="de-DE"/>
          </a:p>
        </p:txBody>
      </p:sp>
    </p:spTree>
    <p:extLst>
      <p:ext uri="{BB962C8B-B14F-4D97-AF65-F5344CB8AC3E}">
        <p14:creationId xmlns:p14="http://schemas.microsoft.com/office/powerpoint/2010/main" val="3959038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38150" y="1785938"/>
            <a:ext cx="4057650" cy="288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85938"/>
            <a:ext cx="4057650" cy="288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7F2AF798-DFE0-4B60-9176-FA68DC6C577F}" type="slidenum">
              <a:rPr lang="de-DE" altLang="de-DE"/>
              <a:pPr/>
              <a:t>‹Nr.›</a:t>
            </a:fld>
            <a:endParaRPr lang="de-DE" altLang="de-DE"/>
          </a:p>
        </p:txBody>
      </p:sp>
    </p:spTree>
    <p:extLst>
      <p:ext uri="{BB962C8B-B14F-4D97-AF65-F5344CB8AC3E}">
        <p14:creationId xmlns:p14="http://schemas.microsoft.com/office/powerpoint/2010/main" val="275829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8" name="Foliennummernplatzhalter 7"/>
          <p:cNvSpPr>
            <a:spLocks noGrp="1"/>
          </p:cNvSpPr>
          <p:nvPr>
            <p:ph type="sldNum" sz="quarter" idx="11"/>
          </p:nvPr>
        </p:nvSpPr>
        <p:spPr/>
        <p:txBody>
          <a:bodyPr/>
          <a:lstStyle>
            <a:lvl1pPr>
              <a:defRPr/>
            </a:lvl1pPr>
          </a:lstStyle>
          <a:p>
            <a:fld id="{631AF817-9723-41C0-B397-4DFC265A89E4}" type="slidenum">
              <a:rPr lang="de-DE" altLang="de-DE"/>
              <a:pPr/>
              <a:t>‹Nr.›</a:t>
            </a:fld>
            <a:endParaRPr lang="de-DE" altLang="de-DE"/>
          </a:p>
        </p:txBody>
      </p:sp>
    </p:spTree>
    <p:extLst>
      <p:ext uri="{BB962C8B-B14F-4D97-AF65-F5344CB8AC3E}">
        <p14:creationId xmlns:p14="http://schemas.microsoft.com/office/powerpoint/2010/main" val="165610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4" name="Foliennummernplatzhalter 3"/>
          <p:cNvSpPr>
            <a:spLocks noGrp="1"/>
          </p:cNvSpPr>
          <p:nvPr>
            <p:ph type="sldNum" sz="quarter" idx="11"/>
          </p:nvPr>
        </p:nvSpPr>
        <p:spPr/>
        <p:txBody>
          <a:bodyPr/>
          <a:lstStyle>
            <a:lvl1pPr>
              <a:defRPr/>
            </a:lvl1pPr>
          </a:lstStyle>
          <a:p>
            <a:fld id="{72F0875D-4EAC-4B85-97D1-17CF132776DE}" type="slidenum">
              <a:rPr lang="de-DE" altLang="de-DE"/>
              <a:pPr/>
              <a:t>‹Nr.›</a:t>
            </a:fld>
            <a:endParaRPr lang="de-DE" altLang="de-DE"/>
          </a:p>
        </p:txBody>
      </p:sp>
    </p:spTree>
    <p:extLst>
      <p:ext uri="{BB962C8B-B14F-4D97-AF65-F5344CB8AC3E}">
        <p14:creationId xmlns:p14="http://schemas.microsoft.com/office/powerpoint/2010/main" val="81496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3" name="Foliennummernplatzhalter 2"/>
          <p:cNvSpPr>
            <a:spLocks noGrp="1"/>
          </p:cNvSpPr>
          <p:nvPr>
            <p:ph type="sldNum" sz="quarter" idx="11"/>
          </p:nvPr>
        </p:nvSpPr>
        <p:spPr/>
        <p:txBody>
          <a:bodyPr/>
          <a:lstStyle>
            <a:lvl1pPr>
              <a:defRPr/>
            </a:lvl1pPr>
          </a:lstStyle>
          <a:p>
            <a:fld id="{2E36DF38-8030-4BC2-BBA2-39BA9934E021}" type="slidenum">
              <a:rPr lang="de-DE" altLang="de-DE"/>
              <a:pPr/>
              <a:t>‹Nr.›</a:t>
            </a:fld>
            <a:endParaRPr lang="de-DE" altLang="de-DE"/>
          </a:p>
        </p:txBody>
      </p:sp>
    </p:spTree>
    <p:extLst>
      <p:ext uri="{BB962C8B-B14F-4D97-AF65-F5344CB8AC3E}">
        <p14:creationId xmlns:p14="http://schemas.microsoft.com/office/powerpoint/2010/main" val="808207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F04A305B-B7D9-43B1-B7F8-2265C82FC74D}" type="slidenum">
              <a:rPr lang="de-DE" altLang="de-DE"/>
              <a:pPr/>
              <a:t>‹Nr.›</a:t>
            </a:fld>
            <a:endParaRPr lang="de-DE" altLang="de-DE"/>
          </a:p>
        </p:txBody>
      </p:sp>
    </p:spTree>
    <p:extLst>
      <p:ext uri="{BB962C8B-B14F-4D97-AF65-F5344CB8AC3E}">
        <p14:creationId xmlns:p14="http://schemas.microsoft.com/office/powerpoint/2010/main" val="65655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EFEEAE8C-987D-4842-8F26-3271BFCEF35F}" type="slidenum">
              <a:rPr lang="de-DE" altLang="de-DE"/>
              <a:pPr/>
              <a:t>‹Nr.›</a:t>
            </a:fld>
            <a:endParaRPr lang="de-DE" altLang="de-DE"/>
          </a:p>
        </p:txBody>
      </p:sp>
    </p:spTree>
    <p:extLst>
      <p:ext uri="{BB962C8B-B14F-4D97-AF65-F5344CB8AC3E}">
        <p14:creationId xmlns:p14="http://schemas.microsoft.com/office/powerpoint/2010/main" val="3841606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C6E0E5CC-0374-4C9D-89A2-716A42FA1A74}" type="slidenum">
              <a:rPr lang="de-DE" altLang="de-DE"/>
              <a:pPr/>
              <a:t>‹Nr.›</a:t>
            </a:fld>
            <a:endParaRPr lang="de-DE" altLang="de-DE"/>
          </a:p>
        </p:txBody>
      </p:sp>
    </p:spTree>
    <p:extLst>
      <p:ext uri="{BB962C8B-B14F-4D97-AF65-F5344CB8AC3E}">
        <p14:creationId xmlns:p14="http://schemas.microsoft.com/office/powerpoint/2010/main" val="192403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D02AA813-8763-4DFE-8E03-BC7CF6A6DE63}" type="slidenum">
              <a:rPr lang="de-DE" altLang="de-DE"/>
              <a:pPr/>
              <a:t>‹Nr.›</a:t>
            </a:fld>
            <a:endParaRPr lang="de-DE" altLang="de-DE"/>
          </a:p>
        </p:txBody>
      </p:sp>
    </p:spTree>
    <p:extLst>
      <p:ext uri="{BB962C8B-B14F-4D97-AF65-F5344CB8AC3E}">
        <p14:creationId xmlns:p14="http://schemas.microsoft.com/office/powerpoint/2010/main" val="292551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6" y="328613"/>
            <a:ext cx="2066925" cy="4343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38151" y="328613"/>
            <a:ext cx="6048375" cy="4343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9EA1CEFC-2D1E-451C-A280-96CFBC5498DE}" type="slidenum">
              <a:rPr lang="de-DE" altLang="de-DE"/>
              <a:pPr/>
              <a:t>‹Nr.›</a:t>
            </a:fld>
            <a:endParaRPr lang="de-DE" altLang="de-DE"/>
          </a:p>
        </p:txBody>
      </p:sp>
    </p:spTree>
    <p:extLst>
      <p:ext uri="{BB962C8B-B14F-4D97-AF65-F5344CB8AC3E}">
        <p14:creationId xmlns:p14="http://schemas.microsoft.com/office/powerpoint/2010/main" val="822181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196770"/>
            <a:ext cx="9144000" cy="3946730"/>
          </a:xfrm>
          <a:prstGeom prst="rect">
            <a:avLst/>
          </a:prstGeom>
        </p:spPr>
      </p:pic>
      <p:pic>
        <p:nvPicPr>
          <p:cNvPr id="23575" name="Picture 23" descr="WelleOben"/>
          <p:cNvPicPr>
            <a:picLocks noChangeAspect="1" noChangeArrowheads="1"/>
          </p:cNvPicPr>
          <p:nvPr/>
        </p:nvPicPr>
        <p:blipFill>
          <a:blip r:embed="rId3">
            <a:extLst>
              <a:ext uri="{28A0092B-C50C-407E-A947-70E740481C1C}">
                <a14:useLocalDpi xmlns:a14="http://schemas.microsoft.com/office/drawing/2010/main" val="0"/>
              </a:ext>
            </a:extLst>
          </a:blip>
          <a:srcRect t="33066"/>
          <a:stretch>
            <a:fillRect/>
          </a:stretch>
        </p:blipFill>
        <p:spPr bwMode="auto">
          <a:xfrm>
            <a:off x="1588" y="16669"/>
            <a:ext cx="9144000" cy="1785938"/>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ctrTitle"/>
          </p:nvPr>
        </p:nvSpPr>
        <p:spPr>
          <a:xfrm>
            <a:off x="438151" y="735806"/>
            <a:ext cx="6654800" cy="485775"/>
          </a:xfrm>
        </p:spPr>
        <p:txBody>
          <a:bodyPr/>
          <a:lstStyle>
            <a:lvl1pPr>
              <a:defRPr/>
            </a:lvl1pPr>
          </a:lstStyle>
          <a:p>
            <a:pPr lvl="0"/>
            <a:r>
              <a:rPr lang="de-DE" altLang="de-DE" noProof="0" smtClean="0"/>
              <a:t>Titelmasterformat durch Klicken bearbeiten</a:t>
            </a:r>
          </a:p>
        </p:txBody>
      </p:sp>
      <p:sp>
        <p:nvSpPr>
          <p:cNvPr id="23555" name="Rectangle 3"/>
          <p:cNvSpPr>
            <a:spLocks noGrp="1" noChangeArrowheads="1"/>
          </p:cNvSpPr>
          <p:nvPr>
            <p:ph type="subTitle" idx="1"/>
          </p:nvPr>
        </p:nvSpPr>
        <p:spPr>
          <a:xfrm>
            <a:off x="438151" y="1293367"/>
            <a:ext cx="6654800" cy="270272"/>
          </a:xfrm>
        </p:spPr>
        <p:txBody>
          <a:bodyPr wrap="none" anchor="b"/>
          <a:lstStyle>
            <a:lvl1pPr marL="0" indent="0">
              <a:buFont typeface="Arial Unicode MS" pitchFamily="34" charset="-128"/>
              <a:buNone/>
              <a:defRPr sz="2200">
                <a:solidFill>
                  <a:schemeClr val="accent1"/>
                </a:solidFill>
              </a:defRPr>
            </a:lvl1pPr>
          </a:lstStyle>
          <a:p>
            <a:pPr lvl="0"/>
            <a:r>
              <a:rPr lang="de-DE" altLang="de-DE" noProof="0" smtClean="0"/>
              <a:t>Formatvorlage des Untertitelmasters durch Klicken bearbeiten</a:t>
            </a:r>
            <a:endParaRPr lang="de-DE" altLang="de-DE" noProof="0" dirty="0" smtClean="0"/>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0128" y="345616"/>
            <a:ext cx="1630773" cy="489600"/>
          </a:xfrm>
          <a:prstGeom prst="rect">
            <a:avLst/>
          </a:prstGeom>
        </p:spPr>
      </p:pic>
    </p:spTree>
    <p:extLst>
      <p:ext uri="{BB962C8B-B14F-4D97-AF65-F5344CB8AC3E}">
        <p14:creationId xmlns:p14="http://schemas.microsoft.com/office/powerpoint/2010/main" val="21814004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EFEEAE8C-987D-4842-8F26-3271BFCEF35F}" type="slidenum">
              <a:rPr lang="de-DE" altLang="de-DE"/>
              <a:pPr/>
              <a:t>‹Nr.›</a:t>
            </a:fld>
            <a:endParaRPr lang="de-DE" altLang="de-DE"/>
          </a:p>
        </p:txBody>
      </p:sp>
    </p:spTree>
    <p:extLst>
      <p:ext uri="{BB962C8B-B14F-4D97-AF65-F5344CB8AC3E}">
        <p14:creationId xmlns:p14="http://schemas.microsoft.com/office/powerpoint/2010/main" val="3503924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A890BEC4-6601-42F0-98B4-90F8396C785D}" type="slidenum">
              <a:rPr lang="de-DE" altLang="de-DE"/>
              <a:pPr/>
              <a:t>‹Nr.›</a:t>
            </a:fld>
            <a:endParaRPr lang="de-DE" altLang="de-DE"/>
          </a:p>
        </p:txBody>
      </p:sp>
    </p:spTree>
    <p:extLst>
      <p:ext uri="{BB962C8B-B14F-4D97-AF65-F5344CB8AC3E}">
        <p14:creationId xmlns:p14="http://schemas.microsoft.com/office/powerpoint/2010/main" val="10226086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38150" y="1785938"/>
            <a:ext cx="4057650" cy="288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85938"/>
            <a:ext cx="4057650" cy="288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441CFC5E-F84F-4D37-92A8-83961DD5BAA8}" type="slidenum">
              <a:rPr lang="de-DE" altLang="de-DE"/>
              <a:pPr/>
              <a:t>‹Nr.›</a:t>
            </a:fld>
            <a:endParaRPr lang="de-DE" altLang="de-DE"/>
          </a:p>
        </p:txBody>
      </p:sp>
    </p:spTree>
    <p:extLst>
      <p:ext uri="{BB962C8B-B14F-4D97-AF65-F5344CB8AC3E}">
        <p14:creationId xmlns:p14="http://schemas.microsoft.com/office/powerpoint/2010/main" val="21056242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8" name="Foliennummernplatzhalter 7"/>
          <p:cNvSpPr>
            <a:spLocks noGrp="1"/>
          </p:cNvSpPr>
          <p:nvPr>
            <p:ph type="sldNum" sz="quarter" idx="11"/>
          </p:nvPr>
        </p:nvSpPr>
        <p:spPr/>
        <p:txBody>
          <a:bodyPr/>
          <a:lstStyle>
            <a:lvl1pPr>
              <a:defRPr/>
            </a:lvl1pPr>
          </a:lstStyle>
          <a:p>
            <a:fld id="{B3AA5CE0-3423-4E2C-B2C9-1495816594FB}" type="slidenum">
              <a:rPr lang="de-DE" altLang="de-DE"/>
              <a:pPr/>
              <a:t>‹Nr.›</a:t>
            </a:fld>
            <a:endParaRPr lang="de-DE" altLang="de-DE"/>
          </a:p>
        </p:txBody>
      </p:sp>
    </p:spTree>
    <p:extLst>
      <p:ext uri="{BB962C8B-B14F-4D97-AF65-F5344CB8AC3E}">
        <p14:creationId xmlns:p14="http://schemas.microsoft.com/office/powerpoint/2010/main" val="33772946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4" name="Foliennummernplatzhalter 3"/>
          <p:cNvSpPr>
            <a:spLocks noGrp="1"/>
          </p:cNvSpPr>
          <p:nvPr>
            <p:ph type="sldNum" sz="quarter" idx="11"/>
          </p:nvPr>
        </p:nvSpPr>
        <p:spPr/>
        <p:txBody>
          <a:bodyPr/>
          <a:lstStyle>
            <a:lvl1pPr>
              <a:defRPr/>
            </a:lvl1pPr>
          </a:lstStyle>
          <a:p>
            <a:fld id="{AE758384-06EE-45D3-AB2C-9747522A8608}" type="slidenum">
              <a:rPr lang="de-DE" altLang="de-DE"/>
              <a:pPr/>
              <a:t>‹Nr.›</a:t>
            </a:fld>
            <a:endParaRPr lang="de-DE" altLang="de-DE"/>
          </a:p>
        </p:txBody>
      </p:sp>
    </p:spTree>
    <p:extLst>
      <p:ext uri="{BB962C8B-B14F-4D97-AF65-F5344CB8AC3E}">
        <p14:creationId xmlns:p14="http://schemas.microsoft.com/office/powerpoint/2010/main" val="12048158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3" name="Foliennummernplatzhalter 2"/>
          <p:cNvSpPr>
            <a:spLocks noGrp="1"/>
          </p:cNvSpPr>
          <p:nvPr>
            <p:ph type="sldNum" sz="quarter" idx="11"/>
          </p:nvPr>
        </p:nvSpPr>
        <p:spPr/>
        <p:txBody>
          <a:bodyPr/>
          <a:lstStyle>
            <a:lvl1pPr>
              <a:defRPr/>
            </a:lvl1pPr>
          </a:lstStyle>
          <a:p>
            <a:fld id="{44B08F89-226F-4B11-A255-9656862CC11B}" type="slidenum">
              <a:rPr lang="de-DE" altLang="de-DE"/>
              <a:pPr/>
              <a:t>‹Nr.›</a:t>
            </a:fld>
            <a:endParaRPr lang="de-DE" altLang="de-DE"/>
          </a:p>
        </p:txBody>
      </p:sp>
    </p:spTree>
    <p:extLst>
      <p:ext uri="{BB962C8B-B14F-4D97-AF65-F5344CB8AC3E}">
        <p14:creationId xmlns:p14="http://schemas.microsoft.com/office/powerpoint/2010/main" val="25813302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A890BEC4-6601-42F0-98B4-90F8396C785D}" type="slidenum">
              <a:rPr lang="de-DE" altLang="de-DE"/>
              <a:pPr/>
              <a:t>‹Nr.›</a:t>
            </a:fld>
            <a:endParaRPr lang="de-DE" altLang="de-DE"/>
          </a:p>
        </p:txBody>
      </p:sp>
    </p:spTree>
    <p:extLst>
      <p:ext uri="{BB962C8B-B14F-4D97-AF65-F5344CB8AC3E}">
        <p14:creationId xmlns:p14="http://schemas.microsoft.com/office/powerpoint/2010/main" val="4556796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CB581A20-7626-4CFE-BD7C-4E9A9F2A0C1C}" type="slidenum">
              <a:rPr lang="de-DE" altLang="de-DE"/>
              <a:pPr/>
              <a:t>‹Nr.›</a:t>
            </a:fld>
            <a:endParaRPr lang="de-DE" altLang="de-DE"/>
          </a:p>
        </p:txBody>
      </p:sp>
    </p:spTree>
    <p:extLst>
      <p:ext uri="{BB962C8B-B14F-4D97-AF65-F5344CB8AC3E}">
        <p14:creationId xmlns:p14="http://schemas.microsoft.com/office/powerpoint/2010/main" val="1906051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A3716336-A883-42B7-AD4A-0E012963AB5B}" type="slidenum">
              <a:rPr lang="de-DE" altLang="de-DE"/>
              <a:pPr/>
              <a:t>‹Nr.›</a:t>
            </a:fld>
            <a:endParaRPr lang="de-DE" altLang="de-DE"/>
          </a:p>
        </p:txBody>
      </p:sp>
    </p:spTree>
    <p:extLst>
      <p:ext uri="{BB962C8B-B14F-4D97-AF65-F5344CB8AC3E}">
        <p14:creationId xmlns:p14="http://schemas.microsoft.com/office/powerpoint/2010/main" val="52308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97C67944-BAB3-4E76-A500-2B4898C9AB52}" type="slidenum">
              <a:rPr lang="de-DE" altLang="de-DE"/>
              <a:pPr/>
              <a:t>‹Nr.›</a:t>
            </a:fld>
            <a:endParaRPr lang="de-DE" altLang="de-DE"/>
          </a:p>
        </p:txBody>
      </p:sp>
    </p:spTree>
    <p:extLst>
      <p:ext uri="{BB962C8B-B14F-4D97-AF65-F5344CB8AC3E}">
        <p14:creationId xmlns:p14="http://schemas.microsoft.com/office/powerpoint/2010/main" val="3034071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6" y="328613"/>
            <a:ext cx="2066925" cy="4343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38151" y="328613"/>
            <a:ext cx="6048375" cy="43434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57272D49-014A-4CBA-B62E-93BB0AB34E57}" type="slidenum">
              <a:rPr lang="de-DE" altLang="de-DE"/>
              <a:pPr/>
              <a:t>‹Nr.›</a:t>
            </a:fld>
            <a:endParaRPr lang="de-DE" altLang="de-DE"/>
          </a:p>
        </p:txBody>
      </p:sp>
    </p:spTree>
    <p:extLst>
      <p:ext uri="{BB962C8B-B14F-4D97-AF65-F5344CB8AC3E}">
        <p14:creationId xmlns:p14="http://schemas.microsoft.com/office/powerpoint/2010/main" val="55955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38150" y="1785938"/>
            <a:ext cx="4057650" cy="288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85938"/>
            <a:ext cx="4057650" cy="288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441CFC5E-F84F-4D37-92A8-83961DD5BAA8}" type="slidenum">
              <a:rPr lang="de-DE" altLang="de-DE"/>
              <a:pPr/>
              <a:t>‹Nr.›</a:t>
            </a:fld>
            <a:endParaRPr lang="de-DE" altLang="de-DE"/>
          </a:p>
        </p:txBody>
      </p:sp>
    </p:spTree>
    <p:extLst>
      <p:ext uri="{BB962C8B-B14F-4D97-AF65-F5344CB8AC3E}">
        <p14:creationId xmlns:p14="http://schemas.microsoft.com/office/powerpoint/2010/main" val="449604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8" name="Foliennummernplatzhalter 7"/>
          <p:cNvSpPr>
            <a:spLocks noGrp="1"/>
          </p:cNvSpPr>
          <p:nvPr>
            <p:ph type="sldNum" sz="quarter" idx="11"/>
          </p:nvPr>
        </p:nvSpPr>
        <p:spPr/>
        <p:txBody>
          <a:bodyPr/>
          <a:lstStyle>
            <a:lvl1pPr>
              <a:defRPr/>
            </a:lvl1pPr>
          </a:lstStyle>
          <a:p>
            <a:fld id="{B3AA5CE0-3423-4E2C-B2C9-1495816594FB}" type="slidenum">
              <a:rPr lang="de-DE" altLang="de-DE"/>
              <a:pPr/>
              <a:t>‹Nr.›</a:t>
            </a:fld>
            <a:endParaRPr lang="de-DE" altLang="de-DE"/>
          </a:p>
        </p:txBody>
      </p:sp>
    </p:spTree>
    <p:extLst>
      <p:ext uri="{BB962C8B-B14F-4D97-AF65-F5344CB8AC3E}">
        <p14:creationId xmlns:p14="http://schemas.microsoft.com/office/powerpoint/2010/main" val="2161517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4" name="Foliennummernplatzhalter 3"/>
          <p:cNvSpPr>
            <a:spLocks noGrp="1"/>
          </p:cNvSpPr>
          <p:nvPr>
            <p:ph type="sldNum" sz="quarter" idx="11"/>
          </p:nvPr>
        </p:nvSpPr>
        <p:spPr/>
        <p:txBody>
          <a:bodyPr/>
          <a:lstStyle>
            <a:lvl1pPr>
              <a:defRPr/>
            </a:lvl1pPr>
          </a:lstStyle>
          <a:p>
            <a:fld id="{AE758384-06EE-45D3-AB2C-9747522A8608}" type="slidenum">
              <a:rPr lang="de-DE" altLang="de-DE"/>
              <a:pPr/>
              <a:t>‹Nr.›</a:t>
            </a:fld>
            <a:endParaRPr lang="de-DE" altLang="de-DE"/>
          </a:p>
        </p:txBody>
      </p:sp>
    </p:spTree>
    <p:extLst>
      <p:ext uri="{BB962C8B-B14F-4D97-AF65-F5344CB8AC3E}">
        <p14:creationId xmlns:p14="http://schemas.microsoft.com/office/powerpoint/2010/main" val="29900402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3" name="Foliennummernplatzhalter 2"/>
          <p:cNvSpPr>
            <a:spLocks noGrp="1"/>
          </p:cNvSpPr>
          <p:nvPr>
            <p:ph type="sldNum" sz="quarter" idx="11"/>
          </p:nvPr>
        </p:nvSpPr>
        <p:spPr/>
        <p:txBody>
          <a:bodyPr/>
          <a:lstStyle>
            <a:lvl1pPr>
              <a:defRPr/>
            </a:lvl1pPr>
          </a:lstStyle>
          <a:p>
            <a:fld id="{44B08F89-226F-4B11-A255-9656862CC11B}" type="slidenum">
              <a:rPr lang="de-DE" altLang="de-DE"/>
              <a:pPr/>
              <a:t>‹Nr.›</a:t>
            </a:fld>
            <a:endParaRPr lang="de-DE" altLang="de-DE"/>
          </a:p>
        </p:txBody>
      </p:sp>
    </p:spTree>
    <p:extLst>
      <p:ext uri="{BB962C8B-B14F-4D97-AF65-F5344CB8AC3E}">
        <p14:creationId xmlns:p14="http://schemas.microsoft.com/office/powerpoint/2010/main" val="24028715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CB581A20-7626-4CFE-BD7C-4E9A9F2A0C1C}" type="slidenum">
              <a:rPr lang="de-DE" altLang="de-DE"/>
              <a:pPr/>
              <a:t>‹Nr.›</a:t>
            </a:fld>
            <a:endParaRPr lang="de-DE" altLang="de-DE"/>
          </a:p>
        </p:txBody>
      </p:sp>
    </p:spTree>
    <p:extLst>
      <p:ext uri="{BB962C8B-B14F-4D97-AF65-F5344CB8AC3E}">
        <p14:creationId xmlns:p14="http://schemas.microsoft.com/office/powerpoint/2010/main" val="208020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  31. Januar 2023  |  </a:t>
            </a:r>
            <a:endParaRPr lang="de-DE" altLang="de-DE">
              <a:solidFill>
                <a:schemeClr val="accent1"/>
              </a:solidFill>
            </a:endParaRPr>
          </a:p>
        </p:txBody>
      </p:sp>
      <p:sp>
        <p:nvSpPr>
          <p:cNvPr id="6" name="Foliennummernplatzhalter 5"/>
          <p:cNvSpPr>
            <a:spLocks noGrp="1"/>
          </p:cNvSpPr>
          <p:nvPr>
            <p:ph type="sldNum" sz="quarter" idx="11"/>
          </p:nvPr>
        </p:nvSpPr>
        <p:spPr/>
        <p:txBody>
          <a:bodyPr/>
          <a:lstStyle>
            <a:lvl1pPr>
              <a:defRPr/>
            </a:lvl1pPr>
          </a:lstStyle>
          <a:p>
            <a:fld id="{A3716336-A883-42B7-AD4A-0E012963AB5B}" type="slidenum">
              <a:rPr lang="de-DE" altLang="de-DE"/>
              <a:pPr/>
              <a:t>‹Nr.›</a:t>
            </a:fld>
            <a:endParaRPr lang="de-DE" altLang="de-DE"/>
          </a:p>
        </p:txBody>
      </p:sp>
    </p:spTree>
    <p:extLst>
      <p:ext uri="{BB962C8B-B14F-4D97-AF65-F5344CB8AC3E}">
        <p14:creationId xmlns:p14="http://schemas.microsoft.com/office/powerpoint/2010/main" val="284823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150" y="328613"/>
            <a:ext cx="6654800" cy="8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Mastertitelformat bearbeiten</a:t>
            </a:r>
          </a:p>
        </p:txBody>
      </p:sp>
      <p:sp>
        <p:nvSpPr>
          <p:cNvPr id="1028" name="Rectangle 4"/>
          <p:cNvSpPr>
            <a:spLocks noGrp="1" noChangeArrowheads="1"/>
          </p:cNvSpPr>
          <p:nvPr>
            <p:ph type="dt" sz="half" idx="2"/>
          </p:nvPr>
        </p:nvSpPr>
        <p:spPr bwMode="auto">
          <a:xfrm>
            <a:off x="684214" y="4672012"/>
            <a:ext cx="4537075"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a:defRPr sz="1200">
                <a:solidFill>
                  <a:srgbClr val="828480"/>
                </a:solidFill>
              </a:defRPr>
            </a:lvl1pPr>
          </a:lstStyle>
          <a:p>
            <a:r>
              <a:rPr lang="de-DE" altLang="de-DE" smtClean="0"/>
              <a:t>|  31. Januar 2023  |  </a:t>
            </a:r>
            <a:endParaRPr lang="de-DE" altLang="de-DE">
              <a:solidFill>
                <a:schemeClr val="accent1"/>
              </a:solidFill>
            </a:endParaRPr>
          </a:p>
        </p:txBody>
      </p:sp>
      <p:sp>
        <p:nvSpPr>
          <p:cNvPr id="1030" name="Rectangle 6"/>
          <p:cNvSpPr>
            <a:spLocks noGrp="1" noChangeArrowheads="1"/>
          </p:cNvSpPr>
          <p:nvPr>
            <p:ph type="sldNum" sz="quarter" idx="4"/>
          </p:nvPr>
        </p:nvSpPr>
        <p:spPr bwMode="auto">
          <a:xfrm>
            <a:off x="0" y="4672012"/>
            <a:ext cx="611188"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200">
                <a:solidFill>
                  <a:srgbClr val="828480"/>
                </a:solidFill>
              </a:defRPr>
            </a:lvl1pPr>
          </a:lstStyle>
          <a:p>
            <a:fld id="{A745D25D-4C48-4CE0-8972-E1E7BAB7EFC7}" type="slidenum">
              <a:rPr lang="de-DE" altLang="de-DE"/>
              <a:pPr/>
              <a:t>‹Nr.›</a:t>
            </a:fld>
            <a:endParaRPr lang="de-DE" altLang="de-DE"/>
          </a:p>
        </p:txBody>
      </p:sp>
      <p:sp>
        <p:nvSpPr>
          <p:cNvPr id="1035" name="Rectangle 11"/>
          <p:cNvSpPr>
            <a:spLocks noGrp="1" noChangeArrowheads="1"/>
          </p:cNvSpPr>
          <p:nvPr>
            <p:ph type="body" idx="1"/>
          </p:nvPr>
        </p:nvSpPr>
        <p:spPr bwMode="auto">
          <a:xfrm>
            <a:off x="438150" y="1785938"/>
            <a:ext cx="82677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ftr="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Arial" charset="0"/>
          <a:ea typeface="ＭＳ Ｐゴシック" pitchFamily="1" charset="-128"/>
        </a:defRPr>
      </a:lvl2pPr>
      <a:lvl3pPr algn="l" rtl="0" eaLnBrk="1" fontAlgn="base" hangingPunct="1">
        <a:spcBef>
          <a:spcPct val="0"/>
        </a:spcBef>
        <a:spcAft>
          <a:spcPct val="0"/>
        </a:spcAft>
        <a:defRPr sz="2600">
          <a:solidFill>
            <a:schemeClr val="tx2"/>
          </a:solidFill>
          <a:latin typeface="Arial" charset="0"/>
          <a:ea typeface="ＭＳ Ｐゴシック" pitchFamily="1" charset="-128"/>
        </a:defRPr>
      </a:lvl3pPr>
      <a:lvl4pPr algn="l" rtl="0" eaLnBrk="1" fontAlgn="base" hangingPunct="1">
        <a:spcBef>
          <a:spcPct val="0"/>
        </a:spcBef>
        <a:spcAft>
          <a:spcPct val="0"/>
        </a:spcAft>
        <a:defRPr sz="2600">
          <a:solidFill>
            <a:schemeClr val="tx2"/>
          </a:solidFill>
          <a:latin typeface="Arial" charset="0"/>
          <a:ea typeface="ＭＳ Ｐゴシック" pitchFamily="1" charset="-128"/>
        </a:defRPr>
      </a:lvl4pPr>
      <a:lvl5pPr algn="l" rtl="0" eaLnBrk="1" fontAlgn="base" hangingPunct="1">
        <a:spcBef>
          <a:spcPct val="0"/>
        </a:spcBef>
        <a:spcAft>
          <a:spcPct val="0"/>
        </a:spcAft>
        <a:defRPr sz="2600">
          <a:solidFill>
            <a:schemeClr val="tx2"/>
          </a:solidFill>
          <a:latin typeface="Arial" charset="0"/>
          <a:ea typeface="ＭＳ Ｐゴシック" pitchFamily="1" charset="-128"/>
        </a:defRPr>
      </a:lvl5pPr>
      <a:lvl6pPr marL="457200" algn="l" rtl="0" eaLnBrk="1" fontAlgn="base" hangingPunct="1">
        <a:spcBef>
          <a:spcPct val="0"/>
        </a:spcBef>
        <a:spcAft>
          <a:spcPct val="0"/>
        </a:spcAft>
        <a:defRPr sz="2600">
          <a:solidFill>
            <a:schemeClr val="tx2"/>
          </a:solidFill>
          <a:latin typeface="Arial" charset="0"/>
          <a:ea typeface="ＭＳ Ｐゴシック" pitchFamily="1" charset="-128"/>
        </a:defRPr>
      </a:lvl6pPr>
      <a:lvl7pPr marL="914400" algn="l" rtl="0" eaLnBrk="1" fontAlgn="base" hangingPunct="1">
        <a:spcBef>
          <a:spcPct val="0"/>
        </a:spcBef>
        <a:spcAft>
          <a:spcPct val="0"/>
        </a:spcAft>
        <a:defRPr sz="2600">
          <a:solidFill>
            <a:schemeClr val="tx2"/>
          </a:solidFill>
          <a:latin typeface="Arial" charset="0"/>
          <a:ea typeface="ＭＳ Ｐゴシック" pitchFamily="1" charset="-128"/>
        </a:defRPr>
      </a:lvl7pPr>
      <a:lvl8pPr marL="1371600" algn="l" rtl="0" eaLnBrk="1" fontAlgn="base" hangingPunct="1">
        <a:spcBef>
          <a:spcPct val="0"/>
        </a:spcBef>
        <a:spcAft>
          <a:spcPct val="0"/>
        </a:spcAft>
        <a:defRPr sz="2600">
          <a:solidFill>
            <a:schemeClr val="tx2"/>
          </a:solidFill>
          <a:latin typeface="Arial" charset="0"/>
          <a:ea typeface="ＭＳ Ｐゴシック" pitchFamily="1" charset="-128"/>
        </a:defRPr>
      </a:lvl8pPr>
      <a:lvl9pPr marL="1828800" algn="l" rtl="0" eaLnBrk="1" fontAlgn="base" hangingPunct="1">
        <a:spcBef>
          <a:spcPct val="0"/>
        </a:spcBef>
        <a:spcAft>
          <a:spcPct val="0"/>
        </a:spcAft>
        <a:defRPr sz="2600">
          <a:solidFill>
            <a:schemeClr val="tx2"/>
          </a:solidFill>
          <a:latin typeface="Arial" charset="0"/>
          <a:ea typeface="ＭＳ Ｐゴシック" pitchFamily="1" charset="-128"/>
        </a:defRPr>
      </a:lvl9pPr>
    </p:titleStyle>
    <p:bodyStyle>
      <a:lvl1pPr marL="355600" indent="-355600"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38150" y="328613"/>
            <a:ext cx="6654800" cy="8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Mastertitelformat bearbeiten</a:t>
            </a:r>
          </a:p>
        </p:txBody>
      </p:sp>
      <p:sp>
        <p:nvSpPr>
          <p:cNvPr id="77827" name="Rectangle 3"/>
          <p:cNvSpPr>
            <a:spLocks noGrp="1" noChangeArrowheads="1"/>
          </p:cNvSpPr>
          <p:nvPr>
            <p:ph type="dt" sz="half" idx="2"/>
          </p:nvPr>
        </p:nvSpPr>
        <p:spPr bwMode="auto">
          <a:xfrm>
            <a:off x="684214" y="4672012"/>
            <a:ext cx="4537075"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a:defRPr sz="1200">
                <a:solidFill>
                  <a:srgbClr val="828480"/>
                </a:solidFill>
              </a:defRPr>
            </a:lvl1pPr>
          </a:lstStyle>
          <a:p>
            <a:r>
              <a:rPr lang="de-DE" altLang="de-DE" smtClean="0"/>
              <a:t>|  31. Januar 2023  |  </a:t>
            </a:r>
            <a:endParaRPr lang="de-DE" altLang="de-DE">
              <a:solidFill>
                <a:schemeClr val="accent1"/>
              </a:solidFill>
            </a:endParaRPr>
          </a:p>
        </p:txBody>
      </p:sp>
      <p:sp>
        <p:nvSpPr>
          <p:cNvPr id="77828" name="Rectangle 4"/>
          <p:cNvSpPr>
            <a:spLocks noGrp="1" noChangeArrowheads="1"/>
          </p:cNvSpPr>
          <p:nvPr>
            <p:ph type="sldNum" sz="quarter" idx="4"/>
          </p:nvPr>
        </p:nvSpPr>
        <p:spPr bwMode="auto">
          <a:xfrm>
            <a:off x="0" y="4672012"/>
            <a:ext cx="611188"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200">
                <a:solidFill>
                  <a:srgbClr val="828480"/>
                </a:solidFill>
              </a:defRPr>
            </a:lvl1pPr>
          </a:lstStyle>
          <a:p>
            <a:fld id="{D9A996F3-12E2-4C56-A6E1-FE2CA0450E49}" type="slidenum">
              <a:rPr lang="de-DE" altLang="de-DE"/>
              <a:pPr/>
              <a:t>‹Nr.›</a:t>
            </a:fld>
            <a:endParaRPr lang="de-DE" altLang="de-DE"/>
          </a:p>
        </p:txBody>
      </p:sp>
      <p:sp>
        <p:nvSpPr>
          <p:cNvPr id="77830" name="Rectangle 6"/>
          <p:cNvSpPr>
            <a:spLocks noGrp="1" noChangeArrowheads="1"/>
          </p:cNvSpPr>
          <p:nvPr>
            <p:ph type="body" idx="1"/>
          </p:nvPr>
        </p:nvSpPr>
        <p:spPr bwMode="auto">
          <a:xfrm>
            <a:off x="438150" y="1785938"/>
            <a:ext cx="82677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77831" name="Picture 7" descr="FS_00_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89764" y="328612"/>
            <a:ext cx="1716087" cy="3857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1" charset="-128"/>
        </a:defRPr>
      </a:lvl2pPr>
      <a:lvl3pPr algn="l" rtl="0" fontAlgn="base">
        <a:spcBef>
          <a:spcPct val="0"/>
        </a:spcBef>
        <a:spcAft>
          <a:spcPct val="0"/>
        </a:spcAft>
        <a:defRPr sz="2600">
          <a:solidFill>
            <a:schemeClr val="tx2"/>
          </a:solidFill>
          <a:latin typeface="Arial" charset="0"/>
          <a:ea typeface="ＭＳ Ｐゴシック" pitchFamily="1" charset="-128"/>
        </a:defRPr>
      </a:lvl3pPr>
      <a:lvl4pPr algn="l" rtl="0" fontAlgn="base">
        <a:spcBef>
          <a:spcPct val="0"/>
        </a:spcBef>
        <a:spcAft>
          <a:spcPct val="0"/>
        </a:spcAft>
        <a:defRPr sz="2600">
          <a:solidFill>
            <a:schemeClr val="tx2"/>
          </a:solidFill>
          <a:latin typeface="Arial" charset="0"/>
          <a:ea typeface="ＭＳ Ｐゴシック" pitchFamily="1" charset="-128"/>
        </a:defRPr>
      </a:lvl4pPr>
      <a:lvl5pPr algn="l" rtl="0" fontAlgn="base">
        <a:spcBef>
          <a:spcPct val="0"/>
        </a:spcBef>
        <a:spcAft>
          <a:spcPct val="0"/>
        </a:spcAft>
        <a:defRPr sz="2600">
          <a:solidFill>
            <a:schemeClr val="tx2"/>
          </a:solidFill>
          <a:latin typeface="Arial" charset="0"/>
          <a:ea typeface="ＭＳ Ｐゴシック" pitchFamily="1" charset="-128"/>
        </a:defRPr>
      </a:lvl5pPr>
      <a:lvl6pPr marL="457200" algn="l" rtl="0" fontAlgn="base">
        <a:spcBef>
          <a:spcPct val="0"/>
        </a:spcBef>
        <a:spcAft>
          <a:spcPct val="0"/>
        </a:spcAft>
        <a:defRPr sz="2600">
          <a:solidFill>
            <a:schemeClr val="tx2"/>
          </a:solidFill>
          <a:latin typeface="Arial" charset="0"/>
          <a:ea typeface="ＭＳ Ｐゴシック" pitchFamily="1" charset="-128"/>
        </a:defRPr>
      </a:lvl6pPr>
      <a:lvl7pPr marL="914400" algn="l" rtl="0" fontAlgn="base">
        <a:spcBef>
          <a:spcPct val="0"/>
        </a:spcBef>
        <a:spcAft>
          <a:spcPct val="0"/>
        </a:spcAft>
        <a:defRPr sz="2600">
          <a:solidFill>
            <a:schemeClr val="tx2"/>
          </a:solidFill>
          <a:latin typeface="Arial" charset="0"/>
          <a:ea typeface="ＭＳ Ｐゴシック" pitchFamily="1" charset="-128"/>
        </a:defRPr>
      </a:lvl7pPr>
      <a:lvl8pPr marL="1371600" algn="l" rtl="0" fontAlgn="base">
        <a:spcBef>
          <a:spcPct val="0"/>
        </a:spcBef>
        <a:spcAft>
          <a:spcPct val="0"/>
        </a:spcAft>
        <a:defRPr sz="2600">
          <a:solidFill>
            <a:schemeClr val="tx2"/>
          </a:solidFill>
          <a:latin typeface="Arial" charset="0"/>
          <a:ea typeface="ＭＳ Ｐゴシック" pitchFamily="1" charset="-128"/>
        </a:defRPr>
      </a:lvl8pPr>
      <a:lvl9pPr marL="1828800" algn="l" rtl="0" fontAlgn="base">
        <a:spcBef>
          <a:spcPct val="0"/>
        </a:spcBef>
        <a:spcAft>
          <a:spcPct val="0"/>
        </a:spcAft>
        <a:defRPr sz="2600">
          <a:solidFill>
            <a:schemeClr val="tx2"/>
          </a:solidFill>
          <a:latin typeface="Arial" charset="0"/>
          <a:ea typeface="ＭＳ Ｐゴシック" pitchFamily="1" charset="-128"/>
        </a:defRPr>
      </a:lvl9pPr>
    </p:titleStyle>
    <p:body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151" y="328614"/>
            <a:ext cx="6654800" cy="8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Mastertitelformat bearbeiten</a:t>
            </a:r>
          </a:p>
        </p:txBody>
      </p:sp>
      <p:sp>
        <p:nvSpPr>
          <p:cNvPr id="1028" name="Rectangle 4"/>
          <p:cNvSpPr>
            <a:spLocks noGrp="1" noChangeArrowheads="1"/>
          </p:cNvSpPr>
          <p:nvPr>
            <p:ph type="dt" sz="half" idx="2"/>
          </p:nvPr>
        </p:nvSpPr>
        <p:spPr bwMode="auto">
          <a:xfrm>
            <a:off x="684215" y="4672012"/>
            <a:ext cx="4537075"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a:defRPr sz="1200">
                <a:solidFill>
                  <a:srgbClr val="828480"/>
                </a:solidFill>
              </a:defRPr>
            </a:lvl1pPr>
          </a:lstStyle>
          <a:p>
            <a:r>
              <a:rPr lang="de-DE" altLang="de-DE" smtClean="0"/>
              <a:t>|  31. Januar 2023  |  </a:t>
            </a:r>
            <a:endParaRPr lang="de-DE" altLang="de-DE">
              <a:solidFill>
                <a:schemeClr val="accent1"/>
              </a:solidFill>
            </a:endParaRPr>
          </a:p>
        </p:txBody>
      </p:sp>
      <p:sp>
        <p:nvSpPr>
          <p:cNvPr id="1030" name="Rectangle 6"/>
          <p:cNvSpPr>
            <a:spLocks noGrp="1" noChangeArrowheads="1"/>
          </p:cNvSpPr>
          <p:nvPr>
            <p:ph type="sldNum" sz="quarter" idx="4"/>
          </p:nvPr>
        </p:nvSpPr>
        <p:spPr bwMode="auto">
          <a:xfrm>
            <a:off x="0" y="4672012"/>
            <a:ext cx="611188"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200">
                <a:solidFill>
                  <a:srgbClr val="828480"/>
                </a:solidFill>
              </a:defRPr>
            </a:lvl1pPr>
          </a:lstStyle>
          <a:p>
            <a:fld id="{A745D25D-4C48-4CE0-8972-E1E7BAB7EFC7}" type="slidenum">
              <a:rPr lang="de-DE" altLang="de-DE"/>
              <a:pPr/>
              <a:t>‹Nr.›</a:t>
            </a:fld>
            <a:endParaRPr lang="de-DE" altLang="de-DE"/>
          </a:p>
        </p:txBody>
      </p:sp>
      <p:sp>
        <p:nvSpPr>
          <p:cNvPr id="1035" name="Rectangle 11"/>
          <p:cNvSpPr>
            <a:spLocks noGrp="1" noChangeArrowheads="1"/>
          </p:cNvSpPr>
          <p:nvPr>
            <p:ph type="body" idx="1"/>
          </p:nvPr>
        </p:nvSpPr>
        <p:spPr bwMode="auto">
          <a:xfrm>
            <a:off x="438150" y="1785938"/>
            <a:ext cx="82677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9" name="Grafik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36097" y="353109"/>
            <a:ext cx="3286022" cy="490450"/>
          </a:xfrm>
          <a:prstGeom prst="rect">
            <a:avLst/>
          </a:prstGeom>
        </p:spPr>
      </p:pic>
    </p:spTree>
    <p:extLst>
      <p:ext uri="{BB962C8B-B14F-4D97-AF65-F5344CB8AC3E}">
        <p14:creationId xmlns:p14="http://schemas.microsoft.com/office/powerpoint/2010/main" val="330170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Arial" charset="0"/>
          <a:ea typeface="ＭＳ Ｐゴシック" pitchFamily="1" charset="-128"/>
        </a:defRPr>
      </a:lvl2pPr>
      <a:lvl3pPr algn="l" rtl="0" eaLnBrk="1" fontAlgn="base" hangingPunct="1">
        <a:spcBef>
          <a:spcPct val="0"/>
        </a:spcBef>
        <a:spcAft>
          <a:spcPct val="0"/>
        </a:spcAft>
        <a:defRPr sz="2600">
          <a:solidFill>
            <a:schemeClr val="tx2"/>
          </a:solidFill>
          <a:latin typeface="Arial" charset="0"/>
          <a:ea typeface="ＭＳ Ｐゴシック" pitchFamily="1" charset="-128"/>
        </a:defRPr>
      </a:lvl3pPr>
      <a:lvl4pPr algn="l" rtl="0" eaLnBrk="1" fontAlgn="base" hangingPunct="1">
        <a:spcBef>
          <a:spcPct val="0"/>
        </a:spcBef>
        <a:spcAft>
          <a:spcPct val="0"/>
        </a:spcAft>
        <a:defRPr sz="2600">
          <a:solidFill>
            <a:schemeClr val="tx2"/>
          </a:solidFill>
          <a:latin typeface="Arial" charset="0"/>
          <a:ea typeface="ＭＳ Ｐゴシック" pitchFamily="1" charset="-128"/>
        </a:defRPr>
      </a:lvl4pPr>
      <a:lvl5pPr algn="l" rtl="0" eaLnBrk="1" fontAlgn="base" hangingPunct="1">
        <a:spcBef>
          <a:spcPct val="0"/>
        </a:spcBef>
        <a:spcAft>
          <a:spcPct val="0"/>
        </a:spcAft>
        <a:defRPr sz="2600">
          <a:solidFill>
            <a:schemeClr val="tx2"/>
          </a:solidFill>
          <a:latin typeface="Arial" charset="0"/>
          <a:ea typeface="ＭＳ Ｐゴシック" pitchFamily="1" charset="-128"/>
        </a:defRPr>
      </a:lvl5pPr>
      <a:lvl6pPr marL="457189" algn="l" rtl="0" eaLnBrk="1" fontAlgn="base" hangingPunct="1">
        <a:spcBef>
          <a:spcPct val="0"/>
        </a:spcBef>
        <a:spcAft>
          <a:spcPct val="0"/>
        </a:spcAft>
        <a:defRPr sz="2600">
          <a:solidFill>
            <a:schemeClr val="tx2"/>
          </a:solidFill>
          <a:latin typeface="Arial" charset="0"/>
          <a:ea typeface="ＭＳ Ｐゴシック" pitchFamily="1" charset="-128"/>
        </a:defRPr>
      </a:lvl6pPr>
      <a:lvl7pPr marL="914378" algn="l" rtl="0" eaLnBrk="1" fontAlgn="base" hangingPunct="1">
        <a:spcBef>
          <a:spcPct val="0"/>
        </a:spcBef>
        <a:spcAft>
          <a:spcPct val="0"/>
        </a:spcAft>
        <a:defRPr sz="2600">
          <a:solidFill>
            <a:schemeClr val="tx2"/>
          </a:solidFill>
          <a:latin typeface="Arial" charset="0"/>
          <a:ea typeface="ＭＳ Ｐゴシック" pitchFamily="1" charset="-128"/>
        </a:defRPr>
      </a:lvl7pPr>
      <a:lvl8pPr marL="1371566" algn="l" rtl="0" eaLnBrk="1" fontAlgn="base" hangingPunct="1">
        <a:spcBef>
          <a:spcPct val="0"/>
        </a:spcBef>
        <a:spcAft>
          <a:spcPct val="0"/>
        </a:spcAft>
        <a:defRPr sz="2600">
          <a:solidFill>
            <a:schemeClr val="tx2"/>
          </a:solidFill>
          <a:latin typeface="Arial" charset="0"/>
          <a:ea typeface="ＭＳ Ｐゴシック" pitchFamily="1" charset="-128"/>
        </a:defRPr>
      </a:lvl8pPr>
      <a:lvl9pPr marL="1828754" algn="l" rtl="0" eaLnBrk="1" fontAlgn="base" hangingPunct="1">
        <a:spcBef>
          <a:spcPct val="0"/>
        </a:spcBef>
        <a:spcAft>
          <a:spcPct val="0"/>
        </a:spcAft>
        <a:defRPr sz="2600">
          <a:solidFill>
            <a:schemeClr val="tx2"/>
          </a:solidFill>
          <a:latin typeface="Arial" charset="0"/>
          <a:ea typeface="ＭＳ Ｐゴシック" pitchFamily="1" charset="-128"/>
        </a:defRPr>
      </a:lvl9pPr>
    </p:titleStyle>
    <p:bodyStyle>
      <a:lvl1pPr marL="355591" indent="-355591"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678" indent="-366704"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064" indent="-354005"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39" indent="-355591"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12" indent="-368291"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01" indent="-368291"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089" indent="-368291"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278" indent="-368291"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466" indent="-368291" algn="l" rtl="0" eaLnBrk="1" fontAlgn="base" hangingPunct="1">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p:txBody>
          <a:bodyPr/>
          <a:lstStyle/>
          <a:p>
            <a:r>
              <a:rPr lang="de-DE" dirty="0"/>
              <a:t>Fraktionssitzung der CDU am 31.01.2023</a:t>
            </a:r>
            <a:endParaRPr lang="de-DE" altLang="de-DE" dirty="0"/>
          </a:p>
        </p:txBody>
      </p:sp>
      <p:sp>
        <p:nvSpPr>
          <p:cNvPr id="92163" name="Rectangle 3"/>
          <p:cNvSpPr>
            <a:spLocks noGrp="1" noChangeArrowheads="1"/>
          </p:cNvSpPr>
          <p:nvPr>
            <p:ph type="subTitle" idx="1"/>
          </p:nvPr>
        </p:nvSpPr>
        <p:spPr/>
        <p:txBody>
          <a:bodyPr/>
          <a:lstStyle/>
          <a:p>
            <a:r>
              <a:rPr lang="de-DE" altLang="de-DE" sz="1800" dirty="0" smtClean="0"/>
              <a:t>Informationen zur Unterrichtsversorgung an öffentlichen Schulen</a:t>
            </a:r>
            <a:endParaRPr lang="de-DE" altLang="de-DE"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411510"/>
            <a:ext cx="6654800" cy="370929"/>
          </a:xfrm>
        </p:spPr>
        <p:txBody>
          <a:bodyPr/>
          <a:lstStyle/>
          <a:p>
            <a:r>
              <a:rPr lang="de-DE" sz="2400" b="1" dirty="0" smtClean="0"/>
              <a:t/>
            </a:r>
            <a:br>
              <a:rPr lang="de-DE" sz="2400" b="1" dirty="0" smtClean="0"/>
            </a:br>
            <a:r>
              <a:rPr lang="de-DE" sz="2400" b="1" dirty="0"/>
              <a:t/>
            </a:r>
            <a:br>
              <a:rPr lang="de-DE" sz="2400" b="1" dirty="0"/>
            </a:br>
            <a:r>
              <a:rPr lang="de-DE" sz="2400" b="1" dirty="0" smtClean="0"/>
              <a:t/>
            </a:r>
            <a:br>
              <a:rPr lang="de-DE" sz="2400" b="1" dirty="0" smtClean="0"/>
            </a:br>
            <a:r>
              <a:rPr lang="de-DE" sz="2400" b="1" dirty="0"/>
              <a:t/>
            </a:r>
            <a:br>
              <a:rPr lang="de-DE" sz="2400" b="1" dirty="0"/>
            </a:br>
            <a:r>
              <a:rPr lang="de-DE" sz="2400" b="1" dirty="0" smtClean="0"/>
              <a:t>2</a:t>
            </a:r>
            <a:r>
              <a:rPr lang="de-DE" sz="2400" b="1" dirty="0"/>
              <a:t>. Aktuelle </a:t>
            </a:r>
            <a:r>
              <a:rPr lang="de-DE" sz="2400" b="1" dirty="0" smtClean="0"/>
              <a:t>Situation</a:t>
            </a:r>
            <a:br>
              <a:rPr lang="de-DE" sz="2400" b="1" dirty="0" smtClean="0"/>
            </a:br>
            <a:r>
              <a:rPr lang="de-DE" sz="1600" b="1" dirty="0" smtClean="0"/>
              <a:t>Personal im Programm Unterrichtsversorgung</a:t>
            </a:r>
            <a:endParaRPr lang="de-DE" sz="2400"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10</a:t>
            </a:fld>
            <a:endParaRPr lang="de-DE" altLang="de-DE"/>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1094108654"/>
              </p:ext>
            </p:extLst>
          </p:nvPr>
        </p:nvGraphicFramePr>
        <p:xfrm>
          <a:off x="438150" y="843557"/>
          <a:ext cx="8094291" cy="3652768"/>
        </p:xfrm>
        <a:graphic>
          <a:graphicData uri="http://schemas.openxmlformats.org/drawingml/2006/table">
            <a:tbl>
              <a:tblPr>
                <a:tableStyleId>{5C22544A-7EE6-4342-B048-85BDC9FD1C3A}</a:tableStyleId>
              </a:tblPr>
              <a:tblGrid>
                <a:gridCol w="1942037">
                  <a:extLst>
                    <a:ext uri="{9D8B030D-6E8A-4147-A177-3AD203B41FA5}">
                      <a16:colId xmlns:a16="http://schemas.microsoft.com/office/drawing/2014/main" val="2717484087"/>
                    </a:ext>
                  </a:extLst>
                </a:gridCol>
                <a:gridCol w="963606">
                  <a:extLst>
                    <a:ext uri="{9D8B030D-6E8A-4147-A177-3AD203B41FA5}">
                      <a16:colId xmlns:a16="http://schemas.microsoft.com/office/drawing/2014/main" val="4078538900"/>
                    </a:ext>
                  </a:extLst>
                </a:gridCol>
                <a:gridCol w="963606">
                  <a:extLst>
                    <a:ext uri="{9D8B030D-6E8A-4147-A177-3AD203B41FA5}">
                      <a16:colId xmlns:a16="http://schemas.microsoft.com/office/drawing/2014/main" val="3670754692"/>
                    </a:ext>
                  </a:extLst>
                </a:gridCol>
                <a:gridCol w="948781">
                  <a:extLst>
                    <a:ext uri="{9D8B030D-6E8A-4147-A177-3AD203B41FA5}">
                      <a16:colId xmlns:a16="http://schemas.microsoft.com/office/drawing/2014/main" val="282203459"/>
                    </a:ext>
                  </a:extLst>
                </a:gridCol>
                <a:gridCol w="933957">
                  <a:extLst>
                    <a:ext uri="{9D8B030D-6E8A-4147-A177-3AD203B41FA5}">
                      <a16:colId xmlns:a16="http://schemas.microsoft.com/office/drawing/2014/main" val="4074182658"/>
                    </a:ext>
                  </a:extLst>
                </a:gridCol>
                <a:gridCol w="1022905">
                  <a:extLst>
                    <a:ext uri="{9D8B030D-6E8A-4147-A177-3AD203B41FA5}">
                      <a16:colId xmlns:a16="http://schemas.microsoft.com/office/drawing/2014/main" val="2381886135"/>
                    </a:ext>
                  </a:extLst>
                </a:gridCol>
                <a:gridCol w="1319399">
                  <a:extLst>
                    <a:ext uri="{9D8B030D-6E8A-4147-A177-3AD203B41FA5}">
                      <a16:colId xmlns:a16="http://schemas.microsoft.com/office/drawing/2014/main" val="3484546221"/>
                    </a:ext>
                  </a:extLst>
                </a:gridCol>
              </a:tblGrid>
              <a:tr h="411220">
                <a:tc gridSpan="7">
                  <a:txBody>
                    <a:bodyPr/>
                    <a:lstStyle/>
                    <a:p>
                      <a:pPr algn="l" fontAlgn="b"/>
                      <a:r>
                        <a:rPr lang="de-DE" sz="1200" u="none" strike="noStrike" dirty="0">
                          <a:effectLst/>
                        </a:rPr>
                        <a:t>Tab.: Personal im Bereich des Programms Unterrichtsversorgung in VZÄ (Dez. 2022)</a:t>
                      </a:r>
                      <a:endParaRPr lang="de-DE" sz="1200" b="0" i="0" u="none" strike="noStrike" dirty="0">
                        <a:solidFill>
                          <a:srgbClr val="000000"/>
                        </a:solidFill>
                        <a:effectLst/>
                        <a:latin typeface="Arial" panose="020B0604020202020204" pitchFamily="34" charset="0"/>
                      </a:endParaRPr>
                    </a:p>
                  </a:txBody>
                  <a:tcPr marL="9525" marR="9525" marT="9525"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44266132"/>
                  </a:ext>
                </a:extLst>
              </a:tr>
              <a:tr h="306288">
                <a:tc rowSpan="2">
                  <a:txBody>
                    <a:bodyPr/>
                    <a:lstStyle/>
                    <a:p>
                      <a:pPr algn="l" fontAlgn="b"/>
                      <a:r>
                        <a:rPr lang="de-DE" sz="1200" u="none" strike="noStrike" dirty="0">
                          <a:effectLst/>
                        </a:rPr>
                        <a:t>Standort</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solidFill>
                      <a:srgbClr val="FFC000"/>
                    </a:solidFill>
                  </a:tcPr>
                </a:tc>
                <a:tc gridSpan="5">
                  <a:txBody>
                    <a:bodyPr/>
                    <a:lstStyle/>
                    <a:p>
                      <a:pPr algn="l" fontAlgn="b"/>
                      <a:r>
                        <a:rPr lang="de-DE" sz="1200" u="none" strike="noStrike" dirty="0">
                          <a:effectLst/>
                        </a:rPr>
                        <a:t>Kapitel / </a:t>
                      </a:r>
                      <a:r>
                        <a:rPr lang="de-DE" sz="1200" u="none" strike="noStrike" dirty="0" smtClean="0">
                          <a:effectLst/>
                        </a:rPr>
                        <a:t>Schulart</a:t>
                      </a:r>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solidFill>
                      <a:srgbClr val="FFC000"/>
                    </a:solidFill>
                  </a:tcPr>
                </a:tc>
                <a:tc hMerge="1">
                  <a:txBody>
                    <a:bodyPr/>
                    <a:lstStyle/>
                    <a:p>
                      <a:endParaRPr lang="de-DE"/>
                    </a:p>
                  </a:txBody>
                  <a:tcPr/>
                </a:tc>
                <a:tc hMerge="1">
                  <a:txBody>
                    <a:bodyPr/>
                    <a:lstStyle/>
                    <a:p>
                      <a:pPr algn="l" fontAlgn="b"/>
                      <a:endParaRPr lang="de-DE" sz="1200" b="0" i="0" u="none" strike="noStrike" dirty="0">
                        <a:solidFill>
                          <a:srgbClr val="000000"/>
                        </a:solidFill>
                        <a:effectLst/>
                        <a:latin typeface="Arial" panose="020B0604020202020204" pitchFamily="34" charset="0"/>
                      </a:endParaRPr>
                    </a:p>
                  </a:txBody>
                  <a:tcPr marL="9525" marR="9525" marT="9525" marB="0" anchor="b"/>
                </a:tc>
                <a:tc hMerge="1">
                  <a:txBody>
                    <a:bodyPr/>
                    <a:lstStyle/>
                    <a:p>
                      <a:pPr algn="l" fontAlgn="b"/>
                      <a:endParaRPr lang="de-DE" sz="1200" b="0" i="0" u="none" strike="noStrike" dirty="0">
                        <a:solidFill>
                          <a:srgbClr val="000000"/>
                        </a:solidFill>
                        <a:effectLst/>
                        <a:latin typeface="Arial" panose="020B0604020202020204" pitchFamily="34" charset="0"/>
                      </a:endParaRPr>
                    </a:p>
                  </a:txBody>
                  <a:tcPr marL="9525" marR="9525" marT="9525" marB="0" anchor="b"/>
                </a:tc>
                <a:tc hMerge="1">
                  <a:txBody>
                    <a:bodyPr/>
                    <a:lstStyle/>
                    <a:p>
                      <a:pPr algn="l" fontAlgn="b"/>
                      <a:endParaRPr lang="de-DE" sz="1200" b="0" i="0" u="none" strike="noStrike" dirty="0">
                        <a:solidFill>
                          <a:srgbClr val="000000"/>
                        </a:solidFill>
                        <a:effectLst/>
                        <a:latin typeface="Arial" panose="020B0604020202020204" pitchFamily="34" charset="0"/>
                      </a:endParaRPr>
                    </a:p>
                  </a:txBody>
                  <a:tcPr marL="9525" marR="9525" marT="9525" marB="0" anchor="b"/>
                </a:tc>
                <a:tc rowSpan="2">
                  <a:txBody>
                    <a:bodyPr/>
                    <a:lstStyle/>
                    <a:p>
                      <a:pPr algn="l" fontAlgn="b"/>
                      <a:r>
                        <a:rPr lang="de-DE" sz="1200" u="none" strike="noStrike" dirty="0">
                          <a:effectLst/>
                        </a:rPr>
                        <a:t>Summe</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err="1">
                          <a:effectLst/>
                        </a:rPr>
                        <a:t>Sto</a:t>
                      </a:r>
                      <a:r>
                        <a:rPr lang="de-DE" sz="1200" u="none" strike="noStrike" dirty="0">
                          <a:effectLst/>
                        </a:rPr>
                        <a:t>. Gesamt</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solidFill>
                      <a:srgbClr val="FFC000"/>
                    </a:solidFill>
                  </a:tcPr>
                </a:tc>
                <a:extLst>
                  <a:ext uri="{0D108BD9-81ED-4DB2-BD59-A6C34878D82A}">
                    <a16:rowId xmlns:a16="http://schemas.microsoft.com/office/drawing/2014/main" val="2808770346"/>
                  </a:ext>
                </a:extLst>
              </a:tr>
              <a:tr h="496300">
                <a:tc vMerge="1">
                  <a:txBody>
                    <a:bodyPr/>
                    <a:lstStyle/>
                    <a:p>
                      <a:pPr algn="l" fontAlgn="b"/>
                      <a:endParaRPr lang="de-DE"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u="none" strike="noStrike" dirty="0">
                          <a:effectLst/>
                        </a:rPr>
                        <a:t>0535 / GS</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nchor="b">
                    <a:solidFill>
                      <a:schemeClr val="accent4">
                        <a:lumMod val="25000"/>
                        <a:lumOff val="75000"/>
                      </a:schemeClr>
                    </a:solidFill>
                  </a:tcPr>
                </a:tc>
                <a:tc>
                  <a:txBody>
                    <a:bodyPr/>
                    <a:lstStyle/>
                    <a:p>
                      <a:pPr algn="l" fontAlgn="b"/>
                      <a:r>
                        <a:rPr lang="de-DE" sz="1200" u="none" strike="noStrike" dirty="0">
                          <a:effectLst/>
                        </a:rPr>
                        <a:t>0536 / OS</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nchor="b">
                    <a:solidFill>
                      <a:schemeClr val="accent4">
                        <a:lumMod val="25000"/>
                        <a:lumOff val="75000"/>
                      </a:schemeClr>
                    </a:solidFill>
                  </a:tcPr>
                </a:tc>
                <a:tc>
                  <a:txBody>
                    <a:bodyPr/>
                    <a:lstStyle/>
                    <a:p>
                      <a:pPr algn="l" fontAlgn="b"/>
                      <a:r>
                        <a:rPr lang="de-DE" sz="1200" u="none" strike="noStrike" dirty="0">
                          <a:effectLst/>
                        </a:rPr>
                        <a:t>0537 / GY</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nchor="b">
                    <a:solidFill>
                      <a:schemeClr val="accent4">
                        <a:lumMod val="25000"/>
                        <a:lumOff val="75000"/>
                      </a:schemeClr>
                    </a:solidFill>
                  </a:tcPr>
                </a:tc>
                <a:tc>
                  <a:txBody>
                    <a:bodyPr/>
                    <a:lstStyle/>
                    <a:p>
                      <a:pPr algn="l" fontAlgn="b"/>
                      <a:r>
                        <a:rPr lang="de-DE" sz="1200" u="none" strike="noStrike" dirty="0">
                          <a:effectLst/>
                        </a:rPr>
                        <a:t>0538 / BS</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nchor="b">
                    <a:solidFill>
                      <a:schemeClr val="accent4">
                        <a:lumMod val="25000"/>
                        <a:lumOff val="75000"/>
                      </a:schemeClr>
                    </a:solidFill>
                  </a:tcPr>
                </a:tc>
                <a:tc>
                  <a:txBody>
                    <a:bodyPr/>
                    <a:lstStyle/>
                    <a:p>
                      <a:pPr algn="l" fontAlgn="b"/>
                      <a:r>
                        <a:rPr lang="de-DE" sz="1200" u="none" strike="noStrike" dirty="0">
                          <a:effectLst/>
                        </a:rPr>
                        <a:t>0539 / </a:t>
                      </a:r>
                      <a:r>
                        <a:rPr lang="de-DE" sz="1200" u="none" strike="noStrike" dirty="0" err="1">
                          <a:effectLst/>
                        </a:rPr>
                        <a:t>FöS</a:t>
                      </a:r>
                      <a:endParaRPr lang="de-DE" sz="1200" b="0" i="0" u="none" strike="noStrike" dirty="0">
                        <a:solidFill>
                          <a:srgbClr val="000000"/>
                        </a:solidFill>
                        <a:effectLst/>
                        <a:latin typeface="Arial" panose="020B0604020202020204" pitchFamily="34" charset="0"/>
                      </a:endParaRPr>
                    </a:p>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nchor="b">
                    <a:solidFill>
                      <a:schemeClr val="accent4">
                        <a:lumMod val="25000"/>
                        <a:lumOff val="75000"/>
                      </a:schemeClr>
                    </a:solidFill>
                  </a:tcPr>
                </a:tc>
                <a:tc vMerge="1">
                  <a:txBody>
                    <a:bodyPr/>
                    <a:lstStyle/>
                    <a:p>
                      <a:pPr algn="l" fontAlgn="b"/>
                      <a:endParaRPr lang="de-DE"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12295115"/>
                  </a:ext>
                </a:extLst>
              </a:tr>
              <a:tr h="241060">
                <a:tc>
                  <a:txBody>
                    <a:bodyPr/>
                    <a:lstStyle/>
                    <a:p>
                      <a:pPr algn="l" fontAlgn="b"/>
                      <a:r>
                        <a:rPr lang="de-DE" sz="1200" u="none" strike="noStrike" dirty="0">
                          <a:effectLst/>
                        </a:rPr>
                        <a:t>Bautzen</a:t>
                      </a:r>
                      <a:endParaRPr lang="de-DE"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12,68</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9,62</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10,06</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0,19</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0,82</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33,38</a:t>
                      </a:r>
                      <a:endParaRPr lang="de-DE" sz="1200" b="0" i="1"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59376425"/>
                  </a:ext>
                </a:extLst>
              </a:tr>
              <a:tr h="241060">
                <a:tc>
                  <a:txBody>
                    <a:bodyPr/>
                    <a:lstStyle/>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07014886"/>
                  </a:ext>
                </a:extLst>
              </a:tr>
              <a:tr h="241060">
                <a:tc>
                  <a:txBody>
                    <a:bodyPr/>
                    <a:lstStyle/>
                    <a:p>
                      <a:pPr algn="l" fontAlgn="b"/>
                      <a:r>
                        <a:rPr lang="de-DE" sz="1200" u="none" strike="noStrike" dirty="0">
                          <a:effectLst/>
                        </a:rPr>
                        <a:t>Chemnitz</a:t>
                      </a:r>
                      <a:endParaRPr lang="de-DE"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29,69</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12,32</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7,32</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1,17</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12,29</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62,79</a:t>
                      </a:r>
                      <a:endParaRPr lang="de-DE" sz="1200" b="0" i="1"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81574194"/>
                  </a:ext>
                </a:extLst>
              </a:tr>
              <a:tr h="241060">
                <a:tc>
                  <a:txBody>
                    <a:bodyPr/>
                    <a:lstStyle/>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24839298"/>
                  </a:ext>
                </a:extLst>
              </a:tr>
              <a:tr h="241060">
                <a:tc>
                  <a:txBody>
                    <a:bodyPr/>
                    <a:lstStyle/>
                    <a:p>
                      <a:pPr algn="l" fontAlgn="b"/>
                      <a:r>
                        <a:rPr lang="de-DE" sz="1200" u="none" strike="noStrike">
                          <a:effectLst/>
                        </a:rPr>
                        <a:t>Dresden</a:t>
                      </a:r>
                      <a:endParaRPr lang="de-DE"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13,75</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9,54</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35,54</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12,27</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4,22</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75,32</a:t>
                      </a:r>
                      <a:endParaRPr lang="de-DE" sz="1200" b="0" i="1"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38903197"/>
                  </a:ext>
                </a:extLst>
              </a:tr>
              <a:tr h="241060">
                <a:tc>
                  <a:txBody>
                    <a:bodyPr/>
                    <a:lstStyle/>
                    <a:p>
                      <a:pPr algn="l" fontAlgn="b"/>
                      <a:r>
                        <a:rPr lang="de-DE" sz="1200" u="none" strike="noStrike">
                          <a:effectLst/>
                        </a:rPr>
                        <a:t> </a:t>
                      </a:r>
                      <a:endParaRPr lang="de-DE"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a:effectLst/>
                        </a:rPr>
                        <a:t> </a:t>
                      </a:r>
                      <a:endParaRPr lang="de-DE" sz="1200" b="0" i="1"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83248035"/>
                  </a:ext>
                </a:extLst>
              </a:tr>
              <a:tr h="241060">
                <a:tc>
                  <a:txBody>
                    <a:bodyPr/>
                    <a:lstStyle/>
                    <a:p>
                      <a:pPr algn="l" fontAlgn="b"/>
                      <a:r>
                        <a:rPr lang="de-DE" sz="1200" u="none" strike="noStrike">
                          <a:effectLst/>
                        </a:rPr>
                        <a:t>Leipzig</a:t>
                      </a:r>
                      <a:endParaRPr lang="de-DE"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72,67</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21,15</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24,55</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7,73</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10,17</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136,27</a:t>
                      </a:r>
                      <a:endParaRPr lang="de-DE" sz="1200" b="0" i="1"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76784403"/>
                  </a:ext>
                </a:extLst>
              </a:tr>
              <a:tr h="241060">
                <a:tc>
                  <a:txBody>
                    <a:bodyPr/>
                    <a:lstStyle/>
                    <a:p>
                      <a:pPr algn="l" fontAlgn="b"/>
                      <a:r>
                        <a:rPr lang="de-DE" sz="1200" u="none" strike="noStrike">
                          <a:effectLst/>
                        </a:rPr>
                        <a:t> </a:t>
                      </a:r>
                      <a:endParaRPr lang="de-DE"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e-DE" sz="1200" i="1" u="none" strike="noStrike" dirty="0">
                          <a:effectLst/>
                        </a:rPr>
                        <a:t> </a:t>
                      </a:r>
                      <a:endParaRPr lang="de-DE" sz="1200" b="0" i="1"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24456941"/>
                  </a:ext>
                </a:extLst>
              </a:tr>
              <a:tr h="255240">
                <a:tc>
                  <a:txBody>
                    <a:bodyPr/>
                    <a:lstStyle/>
                    <a:p>
                      <a:pPr algn="l" fontAlgn="b"/>
                      <a:r>
                        <a:rPr lang="de-DE" sz="1200" u="none" strike="noStrike">
                          <a:effectLst/>
                        </a:rPr>
                        <a:t>Zwickau</a:t>
                      </a:r>
                      <a:endParaRPr lang="de-DE"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a:effectLst/>
                        </a:rPr>
                        <a:t>8,75</a:t>
                      </a:r>
                      <a:endParaRPr lang="de-DE" sz="1200" b="0"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6,50</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5,15</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0,40</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4,13</a:t>
                      </a:r>
                      <a:endParaRPr lang="de-DE" sz="1200" b="0"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i="1" u="none" strike="noStrike" dirty="0">
                          <a:effectLst/>
                        </a:rPr>
                        <a:t>24,94</a:t>
                      </a:r>
                      <a:endParaRPr lang="de-DE" sz="1200" b="0" i="1"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87658704"/>
                  </a:ext>
                </a:extLst>
              </a:tr>
              <a:tr h="255240">
                <a:tc>
                  <a:txBody>
                    <a:bodyPr/>
                    <a:lstStyle/>
                    <a:p>
                      <a:pPr algn="l" fontAlgn="b"/>
                      <a:r>
                        <a:rPr lang="de-DE" sz="1200" b="1" u="none" strike="noStrike" dirty="0">
                          <a:effectLst/>
                        </a:rPr>
                        <a:t>Summe Schulart</a:t>
                      </a:r>
                      <a:endParaRPr lang="de-DE"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b="1" i="1" u="none" strike="noStrike" dirty="0">
                          <a:effectLst/>
                        </a:rPr>
                        <a:t>137,54</a:t>
                      </a:r>
                      <a:endParaRPr lang="de-DE"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b="1" i="1" u="none" strike="noStrike" dirty="0">
                          <a:effectLst/>
                        </a:rPr>
                        <a:t>59,13</a:t>
                      </a:r>
                      <a:endParaRPr lang="de-DE"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b="1" i="1" u="none" strike="noStrike" dirty="0">
                          <a:effectLst/>
                        </a:rPr>
                        <a:t>82,61</a:t>
                      </a:r>
                      <a:endParaRPr lang="de-DE"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b="1" i="1" u="none" strike="noStrike" dirty="0">
                          <a:effectLst/>
                        </a:rPr>
                        <a:t>21,77</a:t>
                      </a:r>
                      <a:endParaRPr lang="de-DE"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b="1" i="1" u="none" strike="noStrike" dirty="0">
                          <a:effectLst/>
                        </a:rPr>
                        <a:t>31,63</a:t>
                      </a:r>
                      <a:endParaRPr lang="de-DE"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e-DE" sz="1200" b="1" i="1" u="none" strike="noStrike" dirty="0">
                          <a:effectLst/>
                        </a:rPr>
                        <a:t>332,70</a:t>
                      </a:r>
                      <a:endParaRPr lang="de-DE" sz="1200" b="1" i="1"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82231010"/>
                  </a:ext>
                </a:extLst>
              </a:tr>
            </a:tbl>
          </a:graphicData>
        </a:graphic>
      </p:graphicFrame>
    </p:spTree>
    <p:extLst>
      <p:ext uri="{BB962C8B-B14F-4D97-AF65-F5344CB8AC3E}">
        <p14:creationId xmlns:p14="http://schemas.microsoft.com/office/powerpoint/2010/main" val="4200913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20538"/>
            <a:ext cx="6654800" cy="586953"/>
          </a:xfrm>
        </p:spPr>
        <p:txBody>
          <a:bodyPr/>
          <a:lstStyle/>
          <a:p>
            <a:r>
              <a:rPr lang="de-DE" b="1" dirty="0"/>
              <a:t>2</a:t>
            </a:r>
            <a:r>
              <a:rPr lang="de-DE" b="1" dirty="0" smtClean="0"/>
              <a:t>. </a:t>
            </a:r>
            <a:r>
              <a:rPr lang="de-DE" sz="2400" b="1" dirty="0"/>
              <a:t>A</a:t>
            </a:r>
            <a:r>
              <a:rPr lang="de-DE" sz="2400" b="1" dirty="0" smtClean="0"/>
              <a:t>ktuelle Situation</a:t>
            </a:r>
            <a:endParaRPr lang="de-DE" b="1"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11</a:t>
            </a:fld>
            <a:endParaRPr lang="de-DE" altLang="de-DE"/>
          </a:p>
        </p:txBody>
      </p:sp>
      <p:pic>
        <p:nvPicPr>
          <p:cNvPr id="6" name="Grafik 5"/>
          <p:cNvPicPr>
            <a:picLocks noChangeAspect="1"/>
          </p:cNvPicPr>
          <p:nvPr/>
        </p:nvPicPr>
        <p:blipFill>
          <a:blip r:embed="rId2"/>
          <a:stretch>
            <a:fillRect/>
          </a:stretch>
        </p:blipFill>
        <p:spPr>
          <a:xfrm>
            <a:off x="251520" y="810241"/>
            <a:ext cx="8465105" cy="4333146"/>
          </a:xfrm>
          <a:prstGeom prst="rect">
            <a:avLst/>
          </a:prstGeom>
        </p:spPr>
      </p:pic>
    </p:spTree>
    <p:extLst>
      <p:ext uri="{BB962C8B-B14F-4D97-AF65-F5344CB8AC3E}">
        <p14:creationId xmlns:p14="http://schemas.microsoft.com/office/powerpoint/2010/main" val="2094469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6067"/>
            <a:ext cx="6697414" cy="370929"/>
          </a:xfrm>
        </p:spPr>
        <p:txBody>
          <a:bodyPr/>
          <a:lstStyle/>
          <a:p>
            <a:r>
              <a:rPr lang="de-DE" sz="2400" b="1" dirty="0"/>
              <a:t>2. Aktuelle Situation</a:t>
            </a:r>
            <a:endParaRPr lang="de-DE" sz="2400"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12</a:t>
            </a:fld>
            <a:endParaRPr lang="de-DE" altLang="de-DE"/>
          </a:p>
        </p:txBody>
      </p:sp>
      <p:graphicFrame>
        <p:nvGraphicFramePr>
          <p:cNvPr id="6" name="Diagramm 5"/>
          <p:cNvGraphicFramePr>
            <a:graphicFrameLocks/>
          </p:cNvGraphicFramePr>
          <p:nvPr>
            <p:extLst>
              <p:ext uri="{D42A27DB-BD31-4B8C-83A1-F6EECF244321}">
                <p14:modId xmlns:p14="http://schemas.microsoft.com/office/powerpoint/2010/main" val="1442790763"/>
              </p:ext>
            </p:extLst>
          </p:nvPr>
        </p:nvGraphicFramePr>
        <p:xfrm>
          <a:off x="611188" y="627534"/>
          <a:ext cx="7921252"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371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95486"/>
            <a:ext cx="7704856" cy="370929"/>
          </a:xfrm>
        </p:spPr>
        <p:txBody>
          <a:bodyPr/>
          <a:lstStyle/>
          <a:p>
            <a:r>
              <a:rPr lang="en-US" sz="2400" b="1" dirty="0" smtClean="0"/>
              <a:t>3. </a:t>
            </a:r>
            <a:r>
              <a:rPr lang="en-US" sz="2400" b="1" dirty="0" err="1" smtClean="0"/>
              <a:t>Herausforderung</a:t>
            </a:r>
            <a:r>
              <a:rPr lang="en-US" sz="2400" b="1" dirty="0" smtClean="0"/>
              <a:t>: Anzahl </a:t>
            </a:r>
            <a:r>
              <a:rPr lang="en-US" sz="2400" b="1" dirty="0"/>
              <a:t>Lehrkräfte in </a:t>
            </a:r>
            <a:r>
              <a:rPr lang="en-US" sz="2400" b="1" dirty="0" smtClean="0"/>
              <a:t>Teilzeit</a:t>
            </a:r>
            <a:endParaRPr lang="de-DE" sz="2400"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13</a:t>
            </a:fld>
            <a:endParaRPr lang="de-DE" altLang="de-DE"/>
          </a:p>
        </p:txBody>
      </p:sp>
      <p:graphicFrame>
        <p:nvGraphicFramePr>
          <p:cNvPr id="6" name="Diagramm 5"/>
          <p:cNvGraphicFramePr>
            <a:graphicFrameLocks/>
          </p:cNvGraphicFramePr>
          <p:nvPr>
            <p:extLst>
              <p:ext uri="{D42A27DB-BD31-4B8C-83A1-F6EECF244321}">
                <p14:modId xmlns:p14="http://schemas.microsoft.com/office/powerpoint/2010/main" val="1690950894"/>
              </p:ext>
            </p:extLst>
          </p:nvPr>
        </p:nvGraphicFramePr>
        <p:xfrm>
          <a:off x="467544" y="771550"/>
          <a:ext cx="8424935" cy="3900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7059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6583"/>
            <a:ext cx="6625406" cy="370929"/>
          </a:xfrm>
        </p:spPr>
        <p:txBody>
          <a:bodyPr/>
          <a:lstStyle/>
          <a:p>
            <a:r>
              <a:rPr lang="de-DE" sz="2400" b="1" dirty="0" smtClean="0"/>
              <a:t>3. Herausforderung: Teilzeitquote</a:t>
            </a:r>
            <a:endParaRPr lang="de-DE" sz="2400" b="1"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14</a:t>
            </a:fld>
            <a:endParaRPr lang="de-DE" altLang="de-DE"/>
          </a:p>
        </p:txBody>
      </p:sp>
      <p:graphicFrame>
        <p:nvGraphicFramePr>
          <p:cNvPr id="7" name="Diagramm 6"/>
          <p:cNvGraphicFramePr>
            <a:graphicFrameLocks/>
          </p:cNvGraphicFramePr>
          <p:nvPr>
            <p:extLst>
              <p:ext uri="{D42A27DB-BD31-4B8C-83A1-F6EECF244321}">
                <p14:modId xmlns:p14="http://schemas.microsoft.com/office/powerpoint/2010/main" val="121491332"/>
              </p:ext>
            </p:extLst>
          </p:nvPr>
        </p:nvGraphicFramePr>
        <p:xfrm>
          <a:off x="467544" y="771550"/>
          <a:ext cx="8424935"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9817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4168" y="1095028"/>
            <a:ext cx="8352928" cy="432048"/>
          </a:xfrm>
        </p:spPr>
        <p:txBody>
          <a:bodyPr/>
          <a:lstStyle/>
          <a:p>
            <a:r>
              <a:rPr lang="de-DE" sz="2400" b="1" dirty="0" smtClean="0"/>
              <a:t>3. Herausforderung: </a:t>
            </a:r>
            <a:r>
              <a:rPr lang="de-DE" sz="2400" b="1" dirty="0"/>
              <a:t>Anrechnungen, </a:t>
            </a:r>
            <a:r>
              <a:rPr lang="de-DE" sz="2400" b="1" dirty="0" smtClean="0"/>
              <a:t>Ermäßigungen</a:t>
            </a:r>
            <a:r>
              <a:rPr lang="de-DE" sz="2400" b="1" dirty="0"/>
              <a:t>, </a:t>
            </a:r>
            <a:r>
              <a:rPr lang="de-DE" sz="2400" b="1" dirty="0" smtClean="0"/>
              <a:t/>
            </a:r>
            <a:br>
              <a:rPr lang="de-DE" sz="2400" b="1" dirty="0" smtClean="0"/>
            </a:br>
            <a:r>
              <a:rPr lang="de-DE" sz="2400" b="1" dirty="0"/>
              <a:t> </a:t>
            </a:r>
            <a:r>
              <a:rPr lang="de-DE" sz="2400" b="1" dirty="0" smtClean="0"/>
              <a:t>   Freistellungen</a:t>
            </a:r>
            <a:r>
              <a:rPr lang="de-DE" sz="2400" b="1" dirty="0"/>
              <a:t>, Minderungen</a:t>
            </a:r>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15</a:t>
            </a:fld>
            <a:endParaRPr lang="de-DE" altLang="de-DE"/>
          </a:p>
        </p:txBody>
      </p:sp>
      <p:graphicFrame>
        <p:nvGraphicFramePr>
          <p:cNvPr id="9" name="Diagramm 8"/>
          <p:cNvGraphicFramePr>
            <a:graphicFrameLocks/>
          </p:cNvGraphicFramePr>
          <p:nvPr>
            <p:extLst>
              <p:ext uri="{D42A27DB-BD31-4B8C-83A1-F6EECF244321}">
                <p14:modId xmlns:p14="http://schemas.microsoft.com/office/powerpoint/2010/main" val="3887345682"/>
              </p:ext>
            </p:extLst>
          </p:nvPr>
        </p:nvGraphicFramePr>
        <p:xfrm>
          <a:off x="277104" y="1511437"/>
          <a:ext cx="8136904" cy="38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852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328613"/>
            <a:ext cx="6654800" cy="730969"/>
          </a:xfrm>
        </p:spPr>
        <p:txBody>
          <a:bodyPr/>
          <a:lstStyle/>
          <a:p>
            <a:r>
              <a:rPr lang="de-DE" sz="2400" b="1" dirty="0" smtClean="0"/>
              <a:t>3. Herausforderung: Abschlussquote</a:t>
            </a:r>
            <a:endParaRPr lang="de-DE" sz="2400" b="1" dirty="0"/>
          </a:p>
        </p:txBody>
      </p:sp>
      <p:sp>
        <p:nvSpPr>
          <p:cNvPr id="3" name="Inhaltsplatzhalter 2"/>
          <p:cNvSpPr>
            <a:spLocks noGrp="1"/>
          </p:cNvSpPr>
          <p:nvPr>
            <p:ph idx="1"/>
          </p:nvPr>
        </p:nvSpPr>
        <p:spPr>
          <a:xfrm>
            <a:off x="425930" y="1563638"/>
            <a:ext cx="8267700" cy="2886075"/>
          </a:xfrm>
        </p:spPr>
        <p:txBody>
          <a:bodyPr/>
          <a:lstStyle/>
          <a:p>
            <a:pPr>
              <a:buFont typeface="Wingdings" panose="05000000000000000000" pitchFamily="2" charset="2"/>
              <a:buChar char="Ø"/>
            </a:pPr>
            <a:r>
              <a:rPr lang="de-DE" dirty="0" smtClean="0"/>
              <a:t>Die Zahl der Studienanfängerplätze wurde seit 2013 von 1.830 auf 2.700 um fast 50 % erhöht. </a:t>
            </a:r>
            <a:br>
              <a:rPr lang="de-DE" dirty="0" smtClean="0"/>
            </a:br>
            <a:r>
              <a:rPr lang="de-DE" dirty="0" smtClean="0"/>
              <a:t>Dieser Studienanfängerkapazität stehen jedoch nur ca. 12.800 Abiturienten 2022 gegenüber. Nahezu jeder 5. Abiturient müsste Lehramt studieren.  </a:t>
            </a:r>
          </a:p>
          <a:p>
            <a:pPr>
              <a:buFont typeface="Wingdings" panose="05000000000000000000" pitchFamily="2" charset="2"/>
              <a:buChar char="Ø"/>
            </a:pPr>
            <a:r>
              <a:rPr lang="de-DE" dirty="0"/>
              <a:t>Der Anteil der Studentinnen und Studenten, die ein Lehramtsstudium </a:t>
            </a:r>
            <a:r>
              <a:rPr lang="de-DE" dirty="0" smtClean="0"/>
              <a:t>beginnen, </a:t>
            </a:r>
            <a:r>
              <a:rPr lang="de-DE" dirty="0"/>
              <a:t>ist dennoch hoch. Der </a:t>
            </a:r>
            <a:r>
              <a:rPr lang="de-DE" dirty="0" smtClean="0"/>
              <a:t>Anteil der Studentinnen und Studenten, die ein Lehramtsstudium abschließen und anschließend an die Schulen kommen, ist jedoch zu gering.</a:t>
            </a:r>
          </a:p>
          <a:p>
            <a:pPr>
              <a:buFont typeface="Wingdings" panose="05000000000000000000" pitchFamily="2" charset="2"/>
              <a:buChar char="Ø"/>
            </a:pPr>
            <a:r>
              <a:rPr lang="de-DE" dirty="0" smtClean="0"/>
              <a:t>SMWK und SMK sind dazu im Gespräch und suchen nach Lösungsmöglichkeiten, die Abschlussquoten zu erhöhen. </a:t>
            </a:r>
          </a:p>
          <a:p>
            <a:endParaRPr lang="de-DE" dirty="0" smtClean="0"/>
          </a:p>
          <a:p>
            <a:endParaRPr lang="de-DE"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16</a:t>
            </a:fld>
            <a:endParaRPr lang="de-DE" altLang="de-DE"/>
          </a:p>
        </p:txBody>
      </p:sp>
    </p:spTree>
    <p:extLst>
      <p:ext uri="{BB962C8B-B14F-4D97-AF65-F5344CB8AC3E}">
        <p14:creationId xmlns:p14="http://schemas.microsoft.com/office/powerpoint/2010/main" val="3033705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17</a:t>
            </a:fld>
            <a:endParaRPr lang="de-DE" altLang="de-DE"/>
          </a:p>
        </p:txBody>
      </p:sp>
      <p:graphicFrame>
        <p:nvGraphicFramePr>
          <p:cNvPr id="6" name="Inhaltsplatzhalter 5"/>
          <p:cNvGraphicFramePr>
            <a:graphicFrameLocks noGrp="1"/>
          </p:cNvGraphicFramePr>
          <p:nvPr>
            <p:ph idx="1"/>
            <p:extLst/>
          </p:nvPr>
        </p:nvGraphicFramePr>
        <p:xfrm>
          <a:off x="438150" y="699539"/>
          <a:ext cx="8382323" cy="3840968"/>
        </p:xfrm>
        <a:graphic>
          <a:graphicData uri="http://schemas.openxmlformats.org/drawingml/2006/table">
            <a:tbl>
              <a:tblPr>
                <a:tableStyleId>{5C22544A-7EE6-4342-B048-85BDC9FD1C3A}</a:tableStyleId>
              </a:tblPr>
              <a:tblGrid>
                <a:gridCol w="915246">
                  <a:extLst>
                    <a:ext uri="{9D8B030D-6E8A-4147-A177-3AD203B41FA5}">
                      <a16:colId xmlns:a16="http://schemas.microsoft.com/office/drawing/2014/main" val="3425507643"/>
                    </a:ext>
                  </a:extLst>
                </a:gridCol>
                <a:gridCol w="1029653">
                  <a:extLst>
                    <a:ext uri="{9D8B030D-6E8A-4147-A177-3AD203B41FA5}">
                      <a16:colId xmlns:a16="http://schemas.microsoft.com/office/drawing/2014/main" val="1579796638"/>
                    </a:ext>
                  </a:extLst>
                </a:gridCol>
                <a:gridCol w="1029653">
                  <a:extLst>
                    <a:ext uri="{9D8B030D-6E8A-4147-A177-3AD203B41FA5}">
                      <a16:colId xmlns:a16="http://schemas.microsoft.com/office/drawing/2014/main" val="970091298"/>
                    </a:ext>
                  </a:extLst>
                </a:gridCol>
                <a:gridCol w="1029653">
                  <a:extLst>
                    <a:ext uri="{9D8B030D-6E8A-4147-A177-3AD203B41FA5}">
                      <a16:colId xmlns:a16="http://schemas.microsoft.com/office/drawing/2014/main" val="3026683667"/>
                    </a:ext>
                  </a:extLst>
                </a:gridCol>
                <a:gridCol w="1029653">
                  <a:extLst>
                    <a:ext uri="{9D8B030D-6E8A-4147-A177-3AD203B41FA5}">
                      <a16:colId xmlns:a16="http://schemas.microsoft.com/office/drawing/2014/main" val="2602824968"/>
                    </a:ext>
                  </a:extLst>
                </a:gridCol>
                <a:gridCol w="1021282">
                  <a:extLst>
                    <a:ext uri="{9D8B030D-6E8A-4147-A177-3AD203B41FA5}">
                      <a16:colId xmlns:a16="http://schemas.microsoft.com/office/drawing/2014/main" val="3302524817"/>
                    </a:ext>
                  </a:extLst>
                </a:gridCol>
                <a:gridCol w="627837">
                  <a:extLst>
                    <a:ext uri="{9D8B030D-6E8A-4147-A177-3AD203B41FA5}">
                      <a16:colId xmlns:a16="http://schemas.microsoft.com/office/drawing/2014/main" val="263421196"/>
                    </a:ext>
                  </a:extLst>
                </a:gridCol>
                <a:gridCol w="669693">
                  <a:extLst>
                    <a:ext uri="{9D8B030D-6E8A-4147-A177-3AD203B41FA5}">
                      <a16:colId xmlns:a16="http://schemas.microsoft.com/office/drawing/2014/main" val="1394543626"/>
                    </a:ext>
                  </a:extLst>
                </a:gridCol>
                <a:gridCol w="1029653">
                  <a:extLst>
                    <a:ext uri="{9D8B030D-6E8A-4147-A177-3AD203B41FA5}">
                      <a16:colId xmlns:a16="http://schemas.microsoft.com/office/drawing/2014/main" val="4178030863"/>
                    </a:ext>
                  </a:extLst>
                </a:gridCol>
              </a:tblGrid>
              <a:tr h="476993">
                <a:tc gridSpan="7">
                  <a:txBody>
                    <a:bodyPr/>
                    <a:lstStyle/>
                    <a:p>
                      <a:pPr algn="l" fontAlgn="t"/>
                      <a:r>
                        <a:rPr lang="de-DE" sz="1000" b="1" u="none" strike="noStrike" dirty="0">
                          <a:effectLst/>
                        </a:rPr>
                        <a:t>Studienanfängerinnen und -anfänger im Lehramt an sächsischen Hochschulen nach Lehrämtern und Beginn des Studiums</a:t>
                      </a:r>
                      <a:endParaRPr lang="de-DE" sz="1000" b="1" i="0" u="none" strike="noStrike" dirty="0">
                        <a:solidFill>
                          <a:srgbClr val="000000"/>
                        </a:solidFill>
                        <a:effectLst/>
                        <a:latin typeface="Calibri" panose="020F0502020204030204" pitchFamily="34" charset="0"/>
                      </a:endParaRPr>
                    </a:p>
                  </a:txBody>
                  <a:tcPr marL="8268" marR="8268" marT="8268"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3">
                  <a:txBody>
                    <a:bodyPr/>
                    <a:lstStyle/>
                    <a:p>
                      <a:pPr algn="ctr" fontAlgn="ctr"/>
                      <a:r>
                        <a:rPr lang="de-DE" sz="1000" u="none" strike="noStrike">
                          <a:effectLst/>
                        </a:rPr>
                        <a:t>Änderung zum Vorjahr</a:t>
                      </a:r>
                      <a:endParaRPr lang="de-DE" sz="1000" b="1" i="0" u="none" strike="noStrike">
                        <a:solidFill>
                          <a:srgbClr val="000000"/>
                        </a:solidFill>
                        <a:effectLst/>
                        <a:latin typeface="Calibri" panose="020F0502020204030204" pitchFamily="34" charset="0"/>
                      </a:endParaRPr>
                    </a:p>
                  </a:txBody>
                  <a:tcPr marL="8268" marR="8268" marT="8268" marB="0" anchor="ctr"/>
                </a:tc>
                <a:tc rowSpan="3">
                  <a:txBody>
                    <a:bodyPr/>
                    <a:lstStyle/>
                    <a:p>
                      <a:pPr algn="ctr" fontAlgn="ctr"/>
                      <a:r>
                        <a:rPr lang="de-DE" sz="1000" u="none" strike="noStrike">
                          <a:effectLst/>
                        </a:rPr>
                        <a:t>Studienplätze nach Zielvereinbarung mit den HS</a:t>
                      </a:r>
                      <a:endParaRPr lang="de-DE" sz="1000" b="1" i="0" u="none" strike="noStrike">
                        <a:solidFill>
                          <a:srgbClr val="000000"/>
                        </a:solidFill>
                        <a:effectLst/>
                        <a:latin typeface="Calibri" panose="020F0502020204030204" pitchFamily="34" charset="0"/>
                      </a:endParaRPr>
                    </a:p>
                  </a:txBody>
                  <a:tcPr marL="8268" marR="8268" marT="8268" marB="0" anchor="ctr"/>
                </a:tc>
                <a:extLst>
                  <a:ext uri="{0D108BD9-81ED-4DB2-BD59-A6C34878D82A}">
                    <a16:rowId xmlns:a16="http://schemas.microsoft.com/office/drawing/2014/main" val="2297934088"/>
                  </a:ext>
                </a:extLst>
              </a:tr>
              <a:tr h="242129">
                <a:tc rowSpan="2">
                  <a:txBody>
                    <a:bodyPr/>
                    <a:lstStyle/>
                    <a:p>
                      <a:pPr algn="l" fontAlgn="b"/>
                      <a:r>
                        <a:rPr lang="de-DE" sz="1000" u="none" strike="noStrike">
                          <a:effectLst/>
                        </a:rPr>
                        <a:t>Beginn Wintersemester</a:t>
                      </a:r>
                      <a:endParaRPr lang="de-DE" sz="1000" b="1" i="0" u="none" strike="noStrike">
                        <a:solidFill>
                          <a:srgbClr val="000000"/>
                        </a:solidFill>
                        <a:effectLst/>
                        <a:latin typeface="Calibri" panose="020F0502020204030204" pitchFamily="34" charset="0"/>
                      </a:endParaRPr>
                    </a:p>
                  </a:txBody>
                  <a:tcPr marL="8268" marR="8268" marT="8268" marB="0" anchor="b"/>
                </a:tc>
                <a:tc gridSpan="5">
                  <a:txBody>
                    <a:bodyPr/>
                    <a:lstStyle/>
                    <a:p>
                      <a:pPr algn="ctr" fontAlgn="b"/>
                      <a:r>
                        <a:rPr lang="de-DE" sz="1000" u="none" strike="noStrike" dirty="0">
                          <a:effectLst/>
                        </a:rPr>
                        <a:t>Lehramt</a:t>
                      </a:r>
                      <a:endParaRPr lang="de-DE" sz="1000" b="1" i="0" u="none" strike="noStrike" dirty="0">
                        <a:solidFill>
                          <a:srgbClr val="000000"/>
                        </a:solidFill>
                        <a:effectLst/>
                        <a:latin typeface="Calibri" panose="020F0502020204030204" pitchFamily="34" charset="0"/>
                      </a:endParaRPr>
                    </a:p>
                  </a:txBody>
                  <a:tcPr marL="8268" marR="8268" marT="8268"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gn="ctr" fontAlgn="ctr"/>
                      <a:r>
                        <a:rPr lang="de-DE" sz="1000" u="none" strike="noStrike">
                          <a:effectLst/>
                        </a:rPr>
                        <a:t>Gesamt</a:t>
                      </a:r>
                      <a:endParaRPr lang="de-DE" sz="1000" b="1" i="0" u="none" strike="noStrike">
                        <a:solidFill>
                          <a:srgbClr val="000000"/>
                        </a:solidFill>
                        <a:effectLst/>
                        <a:latin typeface="Calibri" panose="020F0502020204030204" pitchFamily="34" charset="0"/>
                      </a:endParaRPr>
                    </a:p>
                  </a:txBody>
                  <a:tcPr marL="8268" marR="8268" marT="8268" marB="0" anchor="ct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750640988"/>
                  </a:ext>
                </a:extLst>
              </a:tr>
              <a:tr h="458427">
                <a:tc vMerge="1">
                  <a:txBody>
                    <a:bodyPr/>
                    <a:lstStyle/>
                    <a:p>
                      <a:endParaRPr lang="de-DE"/>
                    </a:p>
                  </a:txBody>
                  <a:tcPr/>
                </a:tc>
                <a:tc>
                  <a:txBody>
                    <a:bodyPr/>
                    <a:lstStyle/>
                    <a:p>
                      <a:pPr algn="ctr" fontAlgn="b"/>
                      <a:r>
                        <a:rPr lang="de-DE" sz="1000" u="none" strike="noStrike">
                          <a:effectLst/>
                        </a:rPr>
                        <a:t>an Grundschulen</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an Oberschulen</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an Gymnasien</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an berufsb. Schulen</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Sonderpädagogik</a:t>
                      </a:r>
                      <a:endParaRPr lang="de-DE" sz="1000" b="1" i="0" u="none" strike="noStrike">
                        <a:solidFill>
                          <a:srgbClr val="000000"/>
                        </a:solidFill>
                        <a:effectLst/>
                        <a:latin typeface="Calibri" panose="020F0502020204030204" pitchFamily="34" charset="0"/>
                      </a:endParaRPr>
                    </a:p>
                  </a:txBody>
                  <a:tcPr marL="8268" marR="8268" marT="8268" marB="0" anchor="b"/>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717164364"/>
                  </a:ext>
                </a:extLst>
              </a:tr>
              <a:tr h="242129">
                <a:tc>
                  <a:txBody>
                    <a:bodyPr/>
                    <a:lstStyle/>
                    <a:p>
                      <a:pPr algn="l" fontAlgn="b"/>
                      <a:r>
                        <a:rPr lang="de-DE" sz="1000" u="none" strike="noStrike">
                          <a:effectLst/>
                        </a:rPr>
                        <a:t>2013/14</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552</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299</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761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127</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199</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1.938</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 </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1.830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1974222281"/>
                  </a:ext>
                </a:extLst>
              </a:tr>
              <a:tr h="242129">
                <a:tc>
                  <a:txBody>
                    <a:bodyPr/>
                    <a:lstStyle/>
                    <a:p>
                      <a:pPr algn="l" fontAlgn="b"/>
                      <a:r>
                        <a:rPr lang="de-DE" sz="1000" u="none" strike="noStrike">
                          <a:effectLst/>
                        </a:rPr>
                        <a:t>2014/15</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589</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378</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702</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140</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237</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2.046</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5,6%</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1.830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667781707"/>
                  </a:ext>
                </a:extLst>
              </a:tr>
              <a:tr h="242129">
                <a:tc>
                  <a:txBody>
                    <a:bodyPr/>
                    <a:lstStyle/>
                    <a:p>
                      <a:pPr algn="l" fontAlgn="b"/>
                      <a:r>
                        <a:rPr lang="de-DE" sz="1000" u="none" strike="noStrike">
                          <a:effectLst/>
                        </a:rPr>
                        <a:t>2015/16</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571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405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dirty="0">
                          <a:effectLst/>
                        </a:rPr>
                        <a:t>754</a:t>
                      </a:r>
                      <a:endParaRPr lang="de-DE" sz="1000" b="0" i="0" u="none" strike="noStrike" dirty="0">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136</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231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2.097</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1.830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569146609"/>
                  </a:ext>
                </a:extLst>
              </a:tr>
              <a:tr h="242129">
                <a:tc>
                  <a:txBody>
                    <a:bodyPr/>
                    <a:lstStyle/>
                    <a:p>
                      <a:pPr algn="l" fontAlgn="b"/>
                      <a:r>
                        <a:rPr lang="de-DE" sz="1000" u="none" strike="noStrike">
                          <a:effectLst/>
                        </a:rPr>
                        <a:t>2016/17</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589</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394</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679</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111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235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2.008</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-4,2%</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2.025</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205072895"/>
                  </a:ext>
                </a:extLst>
              </a:tr>
              <a:tr h="242129">
                <a:tc>
                  <a:txBody>
                    <a:bodyPr/>
                    <a:lstStyle/>
                    <a:p>
                      <a:pPr algn="l" fontAlgn="b"/>
                      <a:r>
                        <a:rPr lang="de-DE" sz="1000" u="none" strike="noStrike">
                          <a:effectLst/>
                        </a:rPr>
                        <a:t>2017/18</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dirty="0">
                          <a:effectLst/>
                        </a:rPr>
                        <a:t>660</a:t>
                      </a:r>
                      <a:endParaRPr lang="de-DE" sz="1000" b="0" i="0" u="none" strike="noStrike" dirty="0">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461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941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190</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283</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dirty="0">
                          <a:effectLst/>
                        </a:rPr>
                        <a:t>2.535</a:t>
                      </a:r>
                      <a:endParaRPr lang="de-DE" sz="1000" b="0" i="0" u="none" strike="noStrike" dirty="0">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26,2%</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2.420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3526899316"/>
                  </a:ext>
                </a:extLst>
              </a:tr>
              <a:tr h="242129">
                <a:tc>
                  <a:txBody>
                    <a:bodyPr/>
                    <a:lstStyle/>
                    <a:p>
                      <a:pPr algn="l" fontAlgn="b"/>
                      <a:r>
                        <a:rPr lang="de-DE" sz="1000" u="none" strike="noStrike">
                          <a:effectLst/>
                        </a:rPr>
                        <a:t>2018/19</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dirty="0">
                          <a:effectLst/>
                        </a:rPr>
                        <a:t>652</a:t>
                      </a:r>
                      <a:endParaRPr lang="de-DE" sz="1000" b="0" i="0" u="none" strike="noStrike" dirty="0">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552</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950</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133</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211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2.498</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2.420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3196737684"/>
                  </a:ext>
                </a:extLst>
              </a:tr>
              <a:tr h="242129">
                <a:tc>
                  <a:txBody>
                    <a:bodyPr/>
                    <a:lstStyle/>
                    <a:p>
                      <a:pPr algn="l" fontAlgn="b"/>
                      <a:r>
                        <a:rPr lang="de-DE" sz="1000" u="none" strike="noStrike">
                          <a:effectLst/>
                        </a:rPr>
                        <a:t>2019/20</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dirty="0">
                          <a:effectLst/>
                        </a:rPr>
                        <a:t>667</a:t>
                      </a:r>
                      <a:endParaRPr lang="de-DE" sz="1000" b="0" i="0" u="none" strike="noStrike" dirty="0">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514</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947</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165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233</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2.526</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2.420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680105723"/>
                  </a:ext>
                </a:extLst>
              </a:tr>
              <a:tr h="242129">
                <a:tc>
                  <a:txBody>
                    <a:bodyPr/>
                    <a:lstStyle/>
                    <a:p>
                      <a:pPr algn="l" fontAlgn="b"/>
                      <a:r>
                        <a:rPr lang="de-DE" sz="1000" u="none" strike="noStrike">
                          <a:effectLst/>
                        </a:rPr>
                        <a:t>2020/21</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dirty="0">
                          <a:effectLst/>
                        </a:rPr>
                        <a:t>724</a:t>
                      </a:r>
                      <a:endParaRPr lang="de-DE" sz="1000" b="0" i="0" u="none" strike="noStrike" dirty="0">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478</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976</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155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240</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2.573</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1,9%</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2.420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465733597"/>
                  </a:ext>
                </a:extLst>
              </a:tr>
              <a:tr h="242129">
                <a:tc>
                  <a:txBody>
                    <a:bodyPr/>
                    <a:lstStyle/>
                    <a:p>
                      <a:pPr algn="l" fontAlgn="b"/>
                      <a:r>
                        <a:rPr lang="de-DE" sz="1000" u="none" strike="noStrike">
                          <a:effectLst/>
                        </a:rPr>
                        <a:t>2021/22</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655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413</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828</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140</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215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2.251</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-12,5%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2.610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2812198871"/>
                  </a:ext>
                </a:extLst>
              </a:tr>
              <a:tr h="242129">
                <a:tc>
                  <a:txBody>
                    <a:bodyPr/>
                    <a:lstStyle/>
                    <a:p>
                      <a:pPr algn="l" fontAlgn="b"/>
                      <a:r>
                        <a:rPr lang="de-DE" sz="1000" u="none" strike="noStrike">
                          <a:effectLst/>
                        </a:rPr>
                        <a:t>2022/23</a:t>
                      </a:r>
                      <a:endParaRPr lang="de-DE" sz="1000" b="1"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dirty="0">
                          <a:effectLst/>
                        </a:rPr>
                        <a:t>618</a:t>
                      </a:r>
                      <a:endParaRPr lang="de-DE" sz="1000" b="0" i="0" u="none" strike="noStrike" dirty="0">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435</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922</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162</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203</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2.340</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4,0%</a:t>
                      </a:r>
                      <a:endParaRPr lang="de-DE" sz="1000" b="0" i="0" u="none" strike="noStrike">
                        <a:solidFill>
                          <a:srgbClr val="000000"/>
                        </a:solidFill>
                        <a:effectLst/>
                        <a:latin typeface="Calibri" panose="020F0502020204030204" pitchFamily="34" charset="0"/>
                      </a:endParaRPr>
                    </a:p>
                  </a:txBody>
                  <a:tcPr marL="8268" marR="8268" marT="8268" marB="0" anchor="b"/>
                </a:tc>
                <a:tc>
                  <a:txBody>
                    <a:bodyPr/>
                    <a:lstStyle/>
                    <a:p>
                      <a:pPr algn="ctr" fontAlgn="b"/>
                      <a:r>
                        <a:rPr lang="de-DE" sz="1000" u="none" strike="noStrike">
                          <a:effectLst/>
                        </a:rPr>
                        <a:t>2.700</a:t>
                      </a:r>
                      <a:endParaRPr lang="de-DE" sz="1000" b="0" i="0" u="none" strike="noStrike">
                        <a:solidFill>
                          <a:srgbClr val="000000"/>
                        </a:solidFill>
                        <a:effectLst/>
                        <a:latin typeface="Calibri" panose="020F0502020204030204" pitchFamily="34" charset="0"/>
                      </a:endParaRPr>
                    </a:p>
                  </a:txBody>
                  <a:tcPr marL="8268" marR="8268" marT="8268" marB="0" anchor="b"/>
                </a:tc>
                <a:extLst>
                  <a:ext uri="{0D108BD9-81ED-4DB2-BD59-A6C34878D82A}">
                    <a16:rowId xmlns:a16="http://schemas.microsoft.com/office/drawing/2014/main" val="134409376"/>
                  </a:ext>
                </a:extLst>
              </a:tr>
              <a:tr h="242129">
                <a:tc gridSpan="9">
                  <a:txBody>
                    <a:bodyPr/>
                    <a:lstStyle/>
                    <a:p>
                      <a:pPr algn="l" fontAlgn="b"/>
                      <a:r>
                        <a:rPr lang="de-DE" sz="1000" u="none" strike="noStrike" dirty="0">
                          <a:effectLst/>
                        </a:rPr>
                        <a:t>Abiturienten (Allgemeine Hochschulreife </a:t>
                      </a:r>
                      <a:r>
                        <a:rPr lang="de-DE" sz="1000" u="none" strike="noStrike" dirty="0" smtClean="0">
                          <a:effectLst/>
                        </a:rPr>
                        <a:t>mit beruflichen </a:t>
                      </a:r>
                      <a:r>
                        <a:rPr lang="de-DE" sz="1000" u="none" strike="noStrike" dirty="0">
                          <a:effectLst/>
                        </a:rPr>
                        <a:t>Gymnasien) in Sachsen 2021: </a:t>
                      </a:r>
                      <a:r>
                        <a:rPr lang="de-DE" sz="1000" u="none" strike="noStrike" dirty="0" smtClean="0">
                          <a:effectLst/>
                        </a:rPr>
                        <a:t>12.682</a:t>
                      </a:r>
                      <a:endParaRPr lang="de-DE" sz="1000" b="0" i="0" u="none" strike="noStrike" dirty="0">
                        <a:solidFill>
                          <a:srgbClr val="000000"/>
                        </a:solidFill>
                        <a:effectLst/>
                        <a:latin typeface="Calibri" panose="020F0502020204030204" pitchFamily="34" charset="0"/>
                      </a:endParaRPr>
                    </a:p>
                  </a:txBody>
                  <a:tcPr marL="8268" marR="8268" marT="8268"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130463128"/>
                  </a:ext>
                </a:extLst>
              </a:tr>
            </a:tbl>
          </a:graphicData>
        </a:graphic>
      </p:graphicFrame>
    </p:spTree>
    <p:extLst>
      <p:ext uri="{BB962C8B-B14F-4D97-AF65-F5344CB8AC3E}">
        <p14:creationId xmlns:p14="http://schemas.microsoft.com/office/powerpoint/2010/main" val="2115064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18</a:t>
            </a:fld>
            <a:endParaRPr lang="de-DE" altLang="de-DE"/>
          </a:p>
        </p:txBody>
      </p:sp>
      <p:pic>
        <p:nvPicPr>
          <p:cNvPr id="11" name="Inhaltsplatzhalter 10"/>
          <p:cNvPicPr>
            <a:picLocks noGrp="1" noChangeAspect="1"/>
          </p:cNvPicPr>
          <p:nvPr>
            <p:ph idx="1"/>
          </p:nvPr>
        </p:nvPicPr>
        <p:blipFill>
          <a:blip r:embed="rId2"/>
          <a:stretch>
            <a:fillRect/>
          </a:stretch>
        </p:blipFill>
        <p:spPr>
          <a:xfrm>
            <a:off x="292184" y="267494"/>
            <a:ext cx="8611996" cy="4392488"/>
          </a:xfrm>
          <a:prstGeom prst="rect">
            <a:avLst/>
          </a:prstGeom>
        </p:spPr>
      </p:pic>
    </p:spTree>
    <p:extLst>
      <p:ext uri="{BB962C8B-B14F-4D97-AF65-F5344CB8AC3E}">
        <p14:creationId xmlns:p14="http://schemas.microsoft.com/office/powerpoint/2010/main" val="223598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19</a:t>
            </a:fld>
            <a:endParaRPr lang="de-DE" altLang="de-DE"/>
          </a:p>
        </p:txBody>
      </p:sp>
      <p:pic>
        <p:nvPicPr>
          <p:cNvPr id="7" name="Inhaltsplatzhalter 6"/>
          <p:cNvPicPr>
            <a:picLocks noGrp="1" noChangeAspect="1"/>
          </p:cNvPicPr>
          <p:nvPr>
            <p:ph idx="1"/>
          </p:nvPr>
        </p:nvPicPr>
        <p:blipFill>
          <a:blip r:embed="rId2"/>
          <a:stretch>
            <a:fillRect/>
          </a:stretch>
        </p:blipFill>
        <p:spPr>
          <a:xfrm>
            <a:off x="312690" y="214177"/>
            <a:ext cx="8507782" cy="4457835"/>
          </a:xfrm>
          <a:prstGeom prst="rect">
            <a:avLst/>
          </a:prstGeom>
        </p:spPr>
      </p:pic>
    </p:spTree>
    <p:extLst>
      <p:ext uri="{BB962C8B-B14F-4D97-AF65-F5344CB8AC3E}">
        <p14:creationId xmlns:p14="http://schemas.microsoft.com/office/powerpoint/2010/main" val="2746456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28613"/>
            <a:ext cx="6553398" cy="370929"/>
          </a:xfrm>
        </p:spPr>
        <p:txBody>
          <a:bodyPr/>
          <a:lstStyle/>
          <a:p>
            <a:r>
              <a:rPr lang="de-DE" sz="2400" b="1" dirty="0" smtClean="0"/>
              <a:t>Inhalt</a:t>
            </a:r>
            <a:endParaRPr lang="de-DE" sz="2400" b="1" dirty="0"/>
          </a:p>
        </p:txBody>
      </p:sp>
      <p:sp>
        <p:nvSpPr>
          <p:cNvPr id="3" name="Inhaltsplatzhalter 2"/>
          <p:cNvSpPr>
            <a:spLocks noGrp="1"/>
          </p:cNvSpPr>
          <p:nvPr>
            <p:ph idx="1"/>
          </p:nvPr>
        </p:nvSpPr>
        <p:spPr>
          <a:xfrm>
            <a:off x="539552" y="1419622"/>
            <a:ext cx="8166298" cy="2959381"/>
          </a:xfrm>
        </p:spPr>
        <p:txBody>
          <a:bodyPr/>
          <a:lstStyle/>
          <a:p>
            <a:pPr marL="0" indent="0">
              <a:buNone/>
            </a:pPr>
            <a:r>
              <a:rPr lang="de-DE" dirty="0" smtClean="0"/>
              <a:t>1. Rückblick: eingeleitete Maßnahmen und Lehrkräftesituation</a:t>
            </a:r>
          </a:p>
          <a:p>
            <a:pPr marL="0" indent="0">
              <a:buNone/>
            </a:pPr>
            <a:r>
              <a:rPr lang="de-DE" dirty="0" smtClean="0"/>
              <a:t>2. Aktuelle Situation: Bedarfe, Einstellungszahlen, Abgänge</a:t>
            </a:r>
          </a:p>
          <a:p>
            <a:pPr marL="0" indent="0">
              <a:buNone/>
            </a:pPr>
            <a:r>
              <a:rPr lang="de-DE" dirty="0" smtClean="0"/>
              <a:t>3. Herausforderungen: Teilzeit, Anrechnungsstunden, Abschlussquoten, Integration </a:t>
            </a:r>
          </a:p>
          <a:p>
            <a:pPr marL="0" indent="0">
              <a:buNone/>
            </a:pPr>
            <a:r>
              <a:rPr lang="de-DE" dirty="0" smtClean="0"/>
              <a:t>4. Maßnahmen: Arbeitsvermögen heben, Bedarf reduzieren</a:t>
            </a:r>
            <a:endParaRPr lang="de-DE"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a:t>
            </a:fld>
            <a:endParaRPr lang="de-DE" altLang="de-DE"/>
          </a:p>
        </p:txBody>
      </p:sp>
    </p:spTree>
    <p:extLst>
      <p:ext uri="{BB962C8B-B14F-4D97-AF65-F5344CB8AC3E}">
        <p14:creationId xmlns:p14="http://schemas.microsoft.com/office/powerpoint/2010/main" val="123441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20</a:t>
            </a:fld>
            <a:endParaRPr lang="de-DE" altLang="de-DE"/>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418592895"/>
              </p:ext>
            </p:extLst>
          </p:nvPr>
        </p:nvGraphicFramePr>
        <p:xfrm>
          <a:off x="755574" y="627533"/>
          <a:ext cx="7639125" cy="4070198"/>
        </p:xfrm>
        <a:graphic>
          <a:graphicData uri="http://schemas.openxmlformats.org/drawingml/2006/table">
            <a:tbl>
              <a:tblPr>
                <a:tableStyleId>{5C22544A-7EE6-4342-B048-85BDC9FD1C3A}</a:tableStyleId>
              </a:tblPr>
              <a:tblGrid>
                <a:gridCol w="1088591">
                  <a:extLst>
                    <a:ext uri="{9D8B030D-6E8A-4147-A177-3AD203B41FA5}">
                      <a16:colId xmlns:a16="http://schemas.microsoft.com/office/drawing/2014/main" val="783331331"/>
                    </a:ext>
                  </a:extLst>
                </a:gridCol>
                <a:gridCol w="1167704">
                  <a:extLst>
                    <a:ext uri="{9D8B030D-6E8A-4147-A177-3AD203B41FA5}">
                      <a16:colId xmlns:a16="http://schemas.microsoft.com/office/drawing/2014/main" val="3623199232"/>
                    </a:ext>
                  </a:extLst>
                </a:gridCol>
                <a:gridCol w="1167704">
                  <a:extLst>
                    <a:ext uri="{9D8B030D-6E8A-4147-A177-3AD203B41FA5}">
                      <a16:colId xmlns:a16="http://schemas.microsoft.com/office/drawing/2014/main" val="411871365"/>
                    </a:ext>
                  </a:extLst>
                </a:gridCol>
                <a:gridCol w="1167704">
                  <a:extLst>
                    <a:ext uri="{9D8B030D-6E8A-4147-A177-3AD203B41FA5}">
                      <a16:colId xmlns:a16="http://schemas.microsoft.com/office/drawing/2014/main" val="497435985"/>
                    </a:ext>
                  </a:extLst>
                </a:gridCol>
                <a:gridCol w="1167704">
                  <a:extLst>
                    <a:ext uri="{9D8B030D-6E8A-4147-A177-3AD203B41FA5}">
                      <a16:colId xmlns:a16="http://schemas.microsoft.com/office/drawing/2014/main" val="3262753542"/>
                    </a:ext>
                  </a:extLst>
                </a:gridCol>
                <a:gridCol w="1167704">
                  <a:extLst>
                    <a:ext uri="{9D8B030D-6E8A-4147-A177-3AD203B41FA5}">
                      <a16:colId xmlns:a16="http://schemas.microsoft.com/office/drawing/2014/main" val="1484685324"/>
                    </a:ext>
                  </a:extLst>
                </a:gridCol>
                <a:gridCol w="712014">
                  <a:extLst>
                    <a:ext uri="{9D8B030D-6E8A-4147-A177-3AD203B41FA5}">
                      <a16:colId xmlns:a16="http://schemas.microsoft.com/office/drawing/2014/main" val="3899339205"/>
                    </a:ext>
                  </a:extLst>
                </a:gridCol>
              </a:tblGrid>
              <a:tr h="501462">
                <a:tc gridSpan="7">
                  <a:txBody>
                    <a:bodyPr/>
                    <a:lstStyle/>
                    <a:p>
                      <a:pPr algn="l" fontAlgn="t"/>
                      <a:r>
                        <a:rPr lang="de-DE" sz="1200" b="1" u="none" strike="noStrike" dirty="0">
                          <a:effectLst/>
                        </a:rPr>
                        <a:t>Lehramtsabsolventen sächsischer Hochschulen nach Lehrämtern und Jahr des Abschlusses</a:t>
                      </a:r>
                      <a:endParaRPr lang="de-DE" sz="1200" b="1" i="0" u="none" strike="noStrike" dirty="0">
                        <a:solidFill>
                          <a:srgbClr val="000000"/>
                        </a:solidFill>
                        <a:effectLst/>
                        <a:latin typeface="Calibri" panose="020F0502020204030204" pitchFamily="34" charset="0"/>
                      </a:endParaRPr>
                    </a:p>
                  </a:txBody>
                  <a:tcPr marL="9525" marR="9525" marT="9525"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452739957"/>
                  </a:ext>
                </a:extLst>
              </a:tr>
              <a:tr h="278590">
                <a:tc rowSpan="2">
                  <a:txBody>
                    <a:bodyPr/>
                    <a:lstStyle/>
                    <a:p>
                      <a:pPr algn="l" fontAlgn="ctr"/>
                      <a:r>
                        <a:rPr lang="de-DE" sz="1100" u="none" strike="noStrike" dirty="0">
                          <a:effectLst/>
                        </a:rPr>
                        <a:t>Abschluss</a:t>
                      </a:r>
                      <a:endParaRPr lang="de-DE" sz="1100" b="1" i="0" u="none" strike="noStrike" dirty="0">
                        <a:solidFill>
                          <a:srgbClr val="000000"/>
                        </a:solidFill>
                        <a:effectLst/>
                        <a:latin typeface="Calibri" panose="020F0502020204030204" pitchFamily="34" charset="0"/>
                      </a:endParaRPr>
                    </a:p>
                  </a:txBody>
                  <a:tcPr marL="9525" marR="9525" marT="9525" marB="0" anchor="ctr"/>
                </a:tc>
                <a:tc gridSpan="5">
                  <a:txBody>
                    <a:bodyPr/>
                    <a:lstStyle/>
                    <a:p>
                      <a:pPr algn="ctr" fontAlgn="b"/>
                      <a:r>
                        <a:rPr lang="de-DE" sz="1100" u="none" strike="noStrike">
                          <a:effectLst/>
                        </a:rPr>
                        <a:t>Lehramt</a:t>
                      </a:r>
                      <a:endParaRPr lang="de-DE"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gn="ctr" fontAlgn="ctr"/>
                      <a:r>
                        <a:rPr lang="de-DE" sz="1100" u="none" strike="noStrike" dirty="0">
                          <a:effectLst/>
                        </a:rPr>
                        <a:t>Gesamt</a:t>
                      </a: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3017981"/>
                  </a:ext>
                </a:extLst>
              </a:tr>
              <a:tr h="504247">
                <a:tc vMerge="1">
                  <a:txBody>
                    <a:bodyPr/>
                    <a:lstStyle/>
                    <a:p>
                      <a:endParaRPr lang="de-DE"/>
                    </a:p>
                  </a:txBody>
                  <a:tcPr/>
                </a:tc>
                <a:tc>
                  <a:txBody>
                    <a:bodyPr/>
                    <a:lstStyle/>
                    <a:p>
                      <a:pPr algn="ctr" fontAlgn="b"/>
                      <a:r>
                        <a:rPr lang="de-DE" sz="1100" u="none" strike="noStrike">
                          <a:effectLst/>
                        </a:rPr>
                        <a:t>an Grundschulen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an Oberschulen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an Gymnasien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an berufsb. Schulen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Sonderpädagogik</a:t>
                      </a:r>
                      <a:endParaRPr lang="de-DE" sz="1100" b="1"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de-DE"/>
                    </a:p>
                  </a:txBody>
                  <a:tcPr/>
                </a:tc>
                <a:extLst>
                  <a:ext uri="{0D108BD9-81ED-4DB2-BD59-A6C34878D82A}">
                    <a16:rowId xmlns:a16="http://schemas.microsoft.com/office/drawing/2014/main" val="2513498893"/>
                  </a:ext>
                </a:extLst>
              </a:tr>
              <a:tr h="278590">
                <a:tc>
                  <a:txBody>
                    <a:bodyPr/>
                    <a:lstStyle/>
                    <a:p>
                      <a:pPr algn="l" fontAlgn="b"/>
                      <a:r>
                        <a:rPr lang="de-DE" sz="1100" u="none" strike="noStrike">
                          <a:effectLst/>
                        </a:rPr>
                        <a:t>2015</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496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112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820</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6407278"/>
                  </a:ext>
                </a:extLst>
              </a:tr>
              <a:tr h="278590">
                <a:tc>
                  <a:txBody>
                    <a:bodyPr/>
                    <a:lstStyle/>
                    <a:p>
                      <a:pPr algn="l" fontAlgn="b"/>
                      <a:r>
                        <a:rPr lang="de-DE" sz="1100" u="none" strike="noStrike">
                          <a:effectLst/>
                        </a:rPr>
                        <a:t>2016</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438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635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1.316</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7081504"/>
                  </a:ext>
                </a:extLst>
              </a:tr>
              <a:tr h="278590">
                <a:tc>
                  <a:txBody>
                    <a:bodyPr/>
                    <a:lstStyle/>
                    <a:p>
                      <a:pPr algn="l" fontAlgn="b"/>
                      <a:r>
                        <a:rPr lang="de-DE" sz="1100" u="none" strike="noStrike" dirty="0">
                          <a:effectLst/>
                        </a:rPr>
                        <a:t>2017</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437</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141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497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129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1.295</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1148655"/>
                  </a:ext>
                </a:extLst>
              </a:tr>
              <a:tr h="278590">
                <a:tc>
                  <a:txBody>
                    <a:bodyPr/>
                    <a:lstStyle/>
                    <a:p>
                      <a:pPr algn="l" fontAlgn="b"/>
                      <a:r>
                        <a:rPr lang="de-DE" sz="1100" u="none" strike="noStrike">
                          <a:effectLst/>
                        </a:rPr>
                        <a:t>2018</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413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152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549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136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1.320</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526640"/>
                  </a:ext>
                </a:extLst>
              </a:tr>
              <a:tr h="278590">
                <a:tc>
                  <a:txBody>
                    <a:bodyPr/>
                    <a:lstStyle/>
                    <a:p>
                      <a:pPr algn="l" fontAlgn="b"/>
                      <a:r>
                        <a:rPr lang="de-DE" sz="1100" u="none" strike="noStrike">
                          <a:effectLst/>
                        </a:rPr>
                        <a:t>2019</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334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114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397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1.007</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965366"/>
                  </a:ext>
                </a:extLst>
              </a:tr>
              <a:tr h="278590">
                <a:tc>
                  <a:txBody>
                    <a:bodyPr/>
                    <a:lstStyle/>
                    <a:p>
                      <a:pPr algn="l" fontAlgn="b"/>
                      <a:r>
                        <a:rPr lang="de-DE" sz="1100" u="none" strike="noStrike">
                          <a:effectLst/>
                        </a:rPr>
                        <a:t>2020</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421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197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509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222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1.419</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0600302"/>
                  </a:ext>
                </a:extLst>
              </a:tr>
              <a:tr h="278590">
                <a:tc>
                  <a:txBody>
                    <a:bodyPr/>
                    <a:lstStyle/>
                    <a:p>
                      <a:pPr algn="l" fontAlgn="b"/>
                      <a:r>
                        <a:rPr lang="de-DE" sz="1100" u="none" strike="noStrike" dirty="0">
                          <a:effectLst/>
                        </a:rPr>
                        <a:t>2021</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431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187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465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169</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1.329</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9994227"/>
                  </a:ext>
                </a:extLst>
              </a:tr>
              <a:tr h="278590">
                <a:tc>
                  <a:txBody>
                    <a:bodyPr/>
                    <a:lstStyle/>
                    <a:p>
                      <a:pPr algn="l" fontAlgn="b"/>
                      <a:r>
                        <a:rPr lang="de-DE" sz="1100" u="none" strike="noStrike">
                          <a:effectLst/>
                        </a:rPr>
                        <a:t>2022</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496</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177</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480 </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76 </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smtClean="0">
                          <a:effectLst/>
                        </a:rPr>
                        <a:t>175 </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1.404</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0112391"/>
                  </a:ext>
                </a:extLst>
              </a:tr>
              <a:tr h="557179">
                <a:tc gridSpan="7">
                  <a:txBody>
                    <a:bodyPr/>
                    <a:lstStyle/>
                    <a:p>
                      <a:pPr algn="l" fontAlgn="ctr"/>
                      <a:endParaRPr lang="de-DE" sz="1100" b="0" i="0" u="none" strike="noStrike" dirty="0">
                        <a:solidFill>
                          <a:srgbClr val="FF0000"/>
                        </a:solidFill>
                        <a:effectLst/>
                        <a:latin typeface="Calibri" panose="020F0502020204030204" pitchFamily="34" charset="0"/>
                      </a:endParaRPr>
                    </a:p>
                  </a:txBody>
                  <a:tcPr marL="9525" marR="9525" marT="9525" marB="0" anchor="b"/>
                </a:tc>
                <a:tc hMerge="1">
                  <a:txBody>
                    <a:bodyPr/>
                    <a:lstStyle/>
                    <a:p>
                      <a:pPr algn="ctr" fontAlgn="ctr"/>
                      <a:endParaRPr lang="de-DE" sz="1100" b="0" i="1" u="none" strike="noStrike" dirty="0">
                        <a:solidFill>
                          <a:srgbClr val="0070C0"/>
                        </a:solidFill>
                        <a:effectLst/>
                        <a:latin typeface="Calibri" panose="020F0502020204030204" pitchFamily="34" charset="0"/>
                      </a:endParaRPr>
                    </a:p>
                  </a:txBody>
                  <a:tcPr marL="9525" marR="9525" marT="9525" marB="0" anchor="ctr"/>
                </a:tc>
                <a:tc hMerge="1">
                  <a:txBody>
                    <a:bodyPr/>
                    <a:lstStyle/>
                    <a:p>
                      <a:pPr algn="ctr" fontAlgn="ctr"/>
                      <a:endParaRPr lang="de-DE" sz="1100" b="0" i="1" u="none" strike="noStrike" dirty="0">
                        <a:solidFill>
                          <a:srgbClr val="0070C0"/>
                        </a:solidFill>
                        <a:effectLst/>
                        <a:latin typeface="Calibri" panose="020F0502020204030204" pitchFamily="34" charset="0"/>
                      </a:endParaRPr>
                    </a:p>
                  </a:txBody>
                  <a:tcPr marL="9525" marR="9525" marT="9525" marB="0" anchor="ctr"/>
                </a:tc>
                <a:tc hMerge="1">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2114018"/>
                  </a:ext>
                </a:extLst>
              </a:tr>
            </a:tbl>
          </a:graphicData>
        </a:graphic>
      </p:graphicFrame>
      <p:sp>
        <p:nvSpPr>
          <p:cNvPr id="2" name="Textfeld 1"/>
          <p:cNvSpPr txBox="1"/>
          <p:nvPr/>
        </p:nvSpPr>
        <p:spPr>
          <a:xfrm>
            <a:off x="2411760" y="3912243"/>
            <a:ext cx="667106" cy="261610"/>
          </a:xfrm>
          <a:prstGeom prst="rect">
            <a:avLst/>
          </a:prstGeom>
          <a:noFill/>
        </p:spPr>
        <p:txBody>
          <a:bodyPr wrap="square" rtlCol="0">
            <a:spAutoFit/>
          </a:bodyPr>
          <a:lstStyle/>
          <a:p>
            <a:r>
              <a:rPr lang="de-DE" sz="1100" dirty="0" smtClean="0">
                <a:solidFill>
                  <a:srgbClr val="FF0000"/>
                </a:solidFill>
              </a:rPr>
              <a:t>(660)</a:t>
            </a:r>
            <a:endParaRPr lang="de-DE" sz="1100" dirty="0">
              <a:solidFill>
                <a:srgbClr val="FF0000"/>
              </a:solidFill>
            </a:endParaRPr>
          </a:p>
        </p:txBody>
      </p:sp>
      <p:sp>
        <p:nvSpPr>
          <p:cNvPr id="6" name="Textfeld 5"/>
          <p:cNvSpPr txBox="1"/>
          <p:nvPr/>
        </p:nvSpPr>
        <p:spPr>
          <a:xfrm>
            <a:off x="3563888" y="3912243"/>
            <a:ext cx="720080" cy="261610"/>
          </a:xfrm>
          <a:prstGeom prst="rect">
            <a:avLst/>
          </a:prstGeom>
          <a:noFill/>
        </p:spPr>
        <p:txBody>
          <a:bodyPr wrap="square" rtlCol="0">
            <a:spAutoFit/>
          </a:bodyPr>
          <a:lstStyle/>
          <a:p>
            <a:r>
              <a:rPr lang="de-DE" sz="1100" dirty="0" smtClean="0">
                <a:solidFill>
                  <a:srgbClr val="FF0000"/>
                </a:solidFill>
              </a:rPr>
              <a:t>(461)</a:t>
            </a:r>
            <a:endParaRPr lang="de-DE" sz="1100" dirty="0">
              <a:solidFill>
                <a:srgbClr val="FF0000"/>
              </a:solidFill>
            </a:endParaRPr>
          </a:p>
        </p:txBody>
      </p:sp>
      <p:sp>
        <p:nvSpPr>
          <p:cNvPr id="7" name="Textfeld 6"/>
          <p:cNvSpPr txBox="1"/>
          <p:nvPr/>
        </p:nvSpPr>
        <p:spPr>
          <a:xfrm>
            <a:off x="4788024" y="3912243"/>
            <a:ext cx="586167" cy="261610"/>
          </a:xfrm>
          <a:prstGeom prst="rect">
            <a:avLst/>
          </a:prstGeom>
          <a:noFill/>
        </p:spPr>
        <p:txBody>
          <a:bodyPr wrap="square" rtlCol="0">
            <a:spAutoFit/>
          </a:bodyPr>
          <a:lstStyle/>
          <a:p>
            <a:r>
              <a:rPr lang="de-DE" sz="1100" dirty="0" smtClean="0">
                <a:solidFill>
                  <a:srgbClr val="FF0000"/>
                </a:solidFill>
              </a:rPr>
              <a:t>(941)</a:t>
            </a:r>
            <a:endParaRPr lang="de-DE" sz="1100" dirty="0">
              <a:solidFill>
                <a:srgbClr val="FF0000"/>
              </a:solidFill>
            </a:endParaRPr>
          </a:p>
        </p:txBody>
      </p:sp>
      <p:sp>
        <p:nvSpPr>
          <p:cNvPr id="8" name="Textfeld 7"/>
          <p:cNvSpPr txBox="1"/>
          <p:nvPr/>
        </p:nvSpPr>
        <p:spPr>
          <a:xfrm>
            <a:off x="5993084" y="3912243"/>
            <a:ext cx="576064" cy="261610"/>
          </a:xfrm>
          <a:prstGeom prst="rect">
            <a:avLst/>
          </a:prstGeom>
          <a:noFill/>
        </p:spPr>
        <p:txBody>
          <a:bodyPr wrap="square" rtlCol="0">
            <a:spAutoFit/>
          </a:bodyPr>
          <a:lstStyle/>
          <a:p>
            <a:r>
              <a:rPr lang="de-DE" sz="1100" dirty="0" smtClean="0">
                <a:solidFill>
                  <a:srgbClr val="FF0000"/>
                </a:solidFill>
              </a:rPr>
              <a:t>(190)</a:t>
            </a:r>
            <a:endParaRPr lang="de-DE" sz="1100" dirty="0">
              <a:solidFill>
                <a:srgbClr val="FF0000"/>
              </a:solidFill>
            </a:endParaRPr>
          </a:p>
        </p:txBody>
      </p:sp>
      <p:sp>
        <p:nvSpPr>
          <p:cNvPr id="9" name="Textfeld 8"/>
          <p:cNvSpPr txBox="1"/>
          <p:nvPr/>
        </p:nvSpPr>
        <p:spPr>
          <a:xfrm>
            <a:off x="7188041" y="3912243"/>
            <a:ext cx="552311" cy="261610"/>
          </a:xfrm>
          <a:prstGeom prst="rect">
            <a:avLst/>
          </a:prstGeom>
          <a:noFill/>
        </p:spPr>
        <p:txBody>
          <a:bodyPr wrap="square" rtlCol="0">
            <a:spAutoFit/>
          </a:bodyPr>
          <a:lstStyle/>
          <a:p>
            <a:r>
              <a:rPr lang="de-DE" sz="1100" dirty="0" smtClean="0">
                <a:solidFill>
                  <a:srgbClr val="FF0000"/>
                </a:solidFill>
              </a:rPr>
              <a:t>(283)</a:t>
            </a:r>
            <a:endParaRPr lang="de-DE" sz="1100" dirty="0">
              <a:solidFill>
                <a:srgbClr val="FF0000"/>
              </a:solidFill>
            </a:endParaRPr>
          </a:p>
        </p:txBody>
      </p:sp>
      <p:sp>
        <p:nvSpPr>
          <p:cNvPr id="10" name="Textfeld 9"/>
          <p:cNvSpPr txBox="1"/>
          <p:nvPr/>
        </p:nvSpPr>
        <p:spPr>
          <a:xfrm>
            <a:off x="683359" y="4382260"/>
            <a:ext cx="1656184" cy="630942"/>
          </a:xfrm>
          <a:prstGeom prst="rect">
            <a:avLst/>
          </a:prstGeom>
          <a:noFill/>
        </p:spPr>
        <p:txBody>
          <a:bodyPr wrap="square" rtlCol="0">
            <a:spAutoFit/>
          </a:bodyPr>
          <a:lstStyle/>
          <a:p>
            <a:r>
              <a:rPr lang="de-DE" sz="1100" dirty="0">
                <a:solidFill>
                  <a:srgbClr val="FF0000"/>
                </a:solidFill>
                <a:latin typeface="Calibri" panose="020F0502020204030204" pitchFamily="34" charset="0"/>
              </a:rPr>
              <a:t>(Studienanfänger 2017)</a:t>
            </a:r>
          </a:p>
          <a:p>
            <a:endParaRPr lang="de-DE" dirty="0"/>
          </a:p>
        </p:txBody>
      </p:sp>
    </p:spTree>
    <p:extLst>
      <p:ext uri="{BB962C8B-B14F-4D97-AF65-F5344CB8AC3E}">
        <p14:creationId xmlns:p14="http://schemas.microsoft.com/office/powerpoint/2010/main" val="390994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328613"/>
            <a:ext cx="6654800" cy="586953"/>
          </a:xfrm>
        </p:spPr>
        <p:txBody>
          <a:bodyPr/>
          <a:lstStyle/>
          <a:p>
            <a:r>
              <a:rPr lang="de-DE" b="1" dirty="0"/>
              <a:t>3</a:t>
            </a:r>
            <a:r>
              <a:rPr lang="de-DE" b="1" dirty="0" smtClean="0"/>
              <a:t>. </a:t>
            </a:r>
            <a:r>
              <a:rPr lang="de-DE" sz="2400" b="1" dirty="0" smtClean="0"/>
              <a:t>Herausforderung: Integration</a:t>
            </a:r>
            <a:endParaRPr lang="de-DE" b="1"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21</a:t>
            </a:fld>
            <a:endParaRPr lang="de-DE" altLang="de-DE"/>
          </a:p>
        </p:txBody>
      </p:sp>
      <p:graphicFrame>
        <p:nvGraphicFramePr>
          <p:cNvPr id="8" name="Diagramm 7"/>
          <p:cNvGraphicFramePr>
            <a:graphicFrameLocks/>
          </p:cNvGraphicFramePr>
          <p:nvPr>
            <p:extLst/>
          </p:nvPr>
        </p:nvGraphicFramePr>
        <p:xfrm>
          <a:off x="438150" y="1203599"/>
          <a:ext cx="10758586" cy="3468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4790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328613"/>
            <a:ext cx="6654800" cy="892969"/>
          </a:xfrm>
        </p:spPr>
        <p:txBody>
          <a:bodyPr/>
          <a:lstStyle/>
          <a:p>
            <a:r>
              <a:rPr lang="de-DE" sz="2400" b="1" dirty="0" smtClean="0"/>
              <a:t>3. Herausforderung: Integration ukrainischer</a:t>
            </a:r>
            <a:br>
              <a:rPr lang="de-DE" sz="2400" b="1" dirty="0" smtClean="0"/>
            </a:br>
            <a:r>
              <a:rPr lang="de-DE" sz="2400" b="1" dirty="0"/>
              <a:t> </a:t>
            </a:r>
            <a:r>
              <a:rPr lang="de-DE" sz="2400" b="1" dirty="0" smtClean="0"/>
              <a:t>   </a:t>
            </a:r>
            <a:r>
              <a:rPr lang="de-DE" sz="2400" b="1" dirty="0"/>
              <a:t>Schülerinnen und </a:t>
            </a:r>
            <a:r>
              <a:rPr lang="de-DE" sz="2400" b="1" dirty="0" smtClean="0"/>
              <a:t>Schüler</a:t>
            </a:r>
            <a:r>
              <a:rPr lang="de-DE" sz="2400" dirty="0"/>
              <a:t/>
            </a:r>
            <a:br>
              <a:rPr lang="de-DE" sz="2400" dirty="0"/>
            </a:br>
            <a:endParaRPr lang="de-DE" sz="2400"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22</a:t>
            </a:fld>
            <a:endParaRPr lang="de-DE" altLang="de-DE"/>
          </a:p>
        </p:txBody>
      </p:sp>
      <p:graphicFrame>
        <p:nvGraphicFramePr>
          <p:cNvPr id="8" name="Inhaltsplatzhalter 3"/>
          <p:cNvGraphicFramePr>
            <a:graphicFrameLocks/>
          </p:cNvGraphicFramePr>
          <p:nvPr>
            <p:extLst>
              <p:ext uri="{D42A27DB-BD31-4B8C-83A1-F6EECF244321}">
                <p14:modId xmlns:p14="http://schemas.microsoft.com/office/powerpoint/2010/main" val="268316303"/>
              </p:ext>
            </p:extLst>
          </p:nvPr>
        </p:nvGraphicFramePr>
        <p:xfrm>
          <a:off x="438150" y="843558"/>
          <a:ext cx="8526338"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775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615107"/>
            <a:ext cx="7950274" cy="810072"/>
          </a:xfrm>
        </p:spPr>
        <p:txBody>
          <a:bodyPr/>
          <a:lstStyle/>
          <a:p>
            <a:r>
              <a:rPr lang="de-DE" sz="2000" b="1" dirty="0" smtClean="0"/>
              <a:t/>
            </a:r>
            <a:br>
              <a:rPr lang="de-DE" sz="2000" b="1" dirty="0" smtClean="0"/>
            </a:br>
            <a:r>
              <a:rPr lang="de-DE" sz="2000" b="1" dirty="0"/>
              <a:t/>
            </a:r>
            <a:br>
              <a:rPr lang="de-DE" sz="2000" b="1" dirty="0"/>
            </a:br>
            <a:r>
              <a:rPr lang="de-DE" sz="2000" b="1" dirty="0" smtClean="0"/>
              <a:t/>
            </a:r>
            <a:br>
              <a:rPr lang="de-DE" sz="2000" b="1" dirty="0" smtClean="0"/>
            </a:br>
            <a:r>
              <a:rPr lang="de-DE" sz="2400" b="1" dirty="0" smtClean="0"/>
              <a:t>3. Herausforderung: Beschäftigungsverbote für</a:t>
            </a:r>
            <a:br>
              <a:rPr lang="de-DE" sz="2400" b="1" dirty="0" smtClean="0"/>
            </a:br>
            <a:r>
              <a:rPr lang="de-DE" sz="2400" b="1" dirty="0"/>
              <a:t> </a:t>
            </a:r>
            <a:r>
              <a:rPr lang="de-DE" sz="2400" b="1" dirty="0" smtClean="0"/>
              <a:t>   schwangere </a:t>
            </a:r>
            <a:r>
              <a:rPr lang="de-DE" sz="2400" b="1" dirty="0"/>
              <a:t>Lehrkräfte </a:t>
            </a:r>
            <a:r>
              <a:rPr lang="de-DE" sz="2400" dirty="0"/>
              <a:t/>
            </a:r>
            <a:br>
              <a:rPr lang="de-DE" sz="2400" dirty="0"/>
            </a:br>
            <a:endParaRPr lang="de-DE" sz="2400" dirty="0"/>
          </a:p>
        </p:txBody>
      </p:sp>
      <p:sp>
        <p:nvSpPr>
          <p:cNvPr id="3" name="Inhaltsplatzhalter 2"/>
          <p:cNvSpPr>
            <a:spLocks noGrp="1"/>
          </p:cNvSpPr>
          <p:nvPr>
            <p:ph idx="1"/>
          </p:nvPr>
        </p:nvSpPr>
        <p:spPr>
          <a:xfrm>
            <a:off x="438150" y="1491630"/>
            <a:ext cx="8267700" cy="3180383"/>
          </a:xfrm>
        </p:spPr>
        <p:txBody>
          <a:bodyPr/>
          <a:lstStyle/>
          <a:p>
            <a:pPr>
              <a:buFont typeface="Wingdings" panose="05000000000000000000" pitchFamily="2" charset="2"/>
              <a:buChar char="Ø"/>
            </a:pPr>
            <a:r>
              <a:rPr lang="de-DE" dirty="0" smtClean="0"/>
              <a:t>195 präsenzbefreite </a:t>
            </a:r>
            <a:r>
              <a:rPr lang="de-DE" dirty="0"/>
              <a:t>schwangere Lehrkräfte infolge der </a:t>
            </a:r>
            <a:r>
              <a:rPr lang="de-DE" dirty="0" smtClean="0"/>
              <a:t>Corona-Pandemie</a:t>
            </a:r>
            <a:endParaRPr lang="de-DE" dirty="0"/>
          </a:p>
          <a:p>
            <a:pPr>
              <a:buFont typeface="Wingdings" panose="05000000000000000000" pitchFamily="2" charset="2"/>
              <a:buChar char="Ø"/>
            </a:pPr>
            <a:r>
              <a:rPr lang="de-DE" dirty="0" smtClean="0"/>
              <a:t>Hintergrund ist§9 </a:t>
            </a:r>
            <a:r>
              <a:rPr lang="de-DE" dirty="0"/>
              <a:t>Absatz 1 Mutterschutzgesetz: </a:t>
            </a:r>
            <a:r>
              <a:rPr lang="de-DE" dirty="0" smtClean="0"/>
              <a:t>Unverantwortbare </a:t>
            </a:r>
            <a:r>
              <a:rPr lang="de-DE" dirty="0"/>
              <a:t>Gefährdungen sind vom Arbeitgeber </a:t>
            </a:r>
            <a:r>
              <a:rPr lang="de-DE" dirty="0" smtClean="0"/>
              <a:t>auszuschließen.</a:t>
            </a:r>
            <a:endParaRPr lang="de-DE" dirty="0"/>
          </a:p>
          <a:p>
            <a:pPr>
              <a:buFont typeface="Wingdings" panose="05000000000000000000" pitchFamily="2" charset="2"/>
              <a:buChar char="Ø"/>
            </a:pPr>
            <a:r>
              <a:rPr lang="de-DE" dirty="0"/>
              <a:t>Die Auswirkungen einer SARS-CoV-2-Infektion auf Mutter und Kind können nach wie vor nicht zuverlässig bewertet </a:t>
            </a:r>
            <a:r>
              <a:rPr lang="de-DE" dirty="0" smtClean="0"/>
              <a:t>werden.</a:t>
            </a:r>
          </a:p>
          <a:p>
            <a:pPr>
              <a:buFont typeface="Wingdings" panose="05000000000000000000" pitchFamily="2" charset="2"/>
              <a:buChar char="Ø"/>
            </a:pPr>
            <a:r>
              <a:rPr lang="de-DE" dirty="0" smtClean="0"/>
              <a:t>Das Beschäftigungsverbot </a:t>
            </a:r>
            <a:r>
              <a:rPr lang="de-DE" dirty="0"/>
              <a:t>bezieht sich nur auf die Verwendung im Präsenzunterricht. Andere Einsatzformen, z. B. im Online-Unterricht, sind nicht </a:t>
            </a:r>
            <a:r>
              <a:rPr lang="de-DE" dirty="0" smtClean="0"/>
              <a:t>betroffen.</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23</a:t>
            </a:fld>
            <a:endParaRPr lang="de-DE" altLang="de-DE"/>
          </a:p>
        </p:txBody>
      </p:sp>
    </p:spTree>
    <p:extLst>
      <p:ext uri="{BB962C8B-B14F-4D97-AF65-F5344CB8AC3E}">
        <p14:creationId xmlns:p14="http://schemas.microsoft.com/office/powerpoint/2010/main" val="4102820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328613"/>
            <a:ext cx="6654800" cy="514945"/>
          </a:xfrm>
        </p:spPr>
        <p:txBody>
          <a:bodyPr/>
          <a:lstStyle/>
          <a:p>
            <a:r>
              <a:rPr lang="de-DE" sz="2400" b="1" dirty="0" smtClean="0"/>
              <a:t>Licht </a:t>
            </a:r>
            <a:r>
              <a:rPr lang="de-DE" sz="2400" b="1" dirty="0"/>
              <a:t>am Ende des </a:t>
            </a:r>
            <a:r>
              <a:rPr lang="de-DE" sz="2400" b="1" dirty="0" smtClean="0"/>
              <a:t>Tunnels?</a:t>
            </a:r>
            <a:endParaRPr lang="de-DE" sz="2400" b="1" dirty="0"/>
          </a:p>
        </p:txBody>
      </p:sp>
      <p:sp>
        <p:nvSpPr>
          <p:cNvPr id="3" name="Inhaltsplatzhalter 2"/>
          <p:cNvSpPr>
            <a:spLocks noGrp="1"/>
          </p:cNvSpPr>
          <p:nvPr>
            <p:ph idx="1"/>
          </p:nvPr>
        </p:nvSpPr>
        <p:spPr>
          <a:xfrm>
            <a:off x="438150" y="4071887"/>
            <a:ext cx="8267700" cy="876127"/>
          </a:xfrm>
        </p:spPr>
        <p:txBody>
          <a:bodyPr/>
          <a:lstStyle/>
          <a:p>
            <a:pPr>
              <a:buFont typeface="Wingdings" panose="05000000000000000000" pitchFamily="2" charset="2"/>
              <a:buChar char="Ø"/>
            </a:pPr>
            <a:r>
              <a:rPr lang="de-DE" dirty="0" smtClean="0"/>
              <a:t>Bis diese Situation erreicht ist, müssen mittelfristig auch bedarfsreduzierende Maßnahmen ergriffen und Vorkehrungen getroffen werden, dass nicht erneut eine komplette Alterskohorte Lehrkräfte im System fehlt.</a:t>
            </a:r>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24</a:t>
            </a:fld>
            <a:endParaRPr lang="de-DE" altLang="de-DE"/>
          </a:p>
        </p:txBody>
      </p:sp>
      <p:graphicFrame>
        <p:nvGraphicFramePr>
          <p:cNvPr id="6" name="Diagramm 5"/>
          <p:cNvGraphicFramePr>
            <a:graphicFrameLocks noGrp="1"/>
          </p:cNvGraphicFramePr>
          <p:nvPr>
            <p:extLst/>
          </p:nvPr>
        </p:nvGraphicFramePr>
        <p:xfrm>
          <a:off x="-69419" y="915566"/>
          <a:ext cx="8529851" cy="3156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5714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328613"/>
            <a:ext cx="6654800" cy="586953"/>
          </a:xfrm>
        </p:spPr>
        <p:txBody>
          <a:bodyPr/>
          <a:lstStyle/>
          <a:p>
            <a:r>
              <a:rPr lang="de-DE" b="1" dirty="0" smtClean="0"/>
              <a:t>4. </a:t>
            </a:r>
            <a:r>
              <a:rPr lang="de-DE" sz="2400" b="1" dirty="0" smtClean="0"/>
              <a:t>Maßnahmen</a:t>
            </a:r>
            <a:endParaRPr lang="de-DE" b="1" dirty="0"/>
          </a:p>
        </p:txBody>
      </p:sp>
      <p:sp>
        <p:nvSpPr>
          <p:cNvPr id="3" name="Inhaltsplatzhalter 2"/>
          <p:cNvSpPr>
            <a:spLocks noGrp="1"/>
          </p:cNvSpPr>
          <p:nvPr>
            <p:ph idx="1"/>
          </p:nvPr>
        </p:nvSpPr>
        <p:spPr>
          <a:xfrm>
            <a:off x="438150" y="1131590"/>
            <a:ext cx="8267700" cy="2886075"/>
          </a:xfrm>
        </p:spPr>
        <p:txBody>
          <a:bodyPr/>
          <a:lstStyle/>
          <a:p>
            <a:pPr>
              <a:buFont typeface="Wingdings" panose="05000000000000000000" pitchFamily="2" charset="2"/>
              <a:buChar char="Ø"/>
            </a:pPr>
            <a:r>
              <a:rPr lang="de-DE" dirty="0" smtClean="0"/>
              <a:t>Lehreranwerbung ist wichtig, der Bedarf lässt sich </a:t>
            </a:r>
            <a:r>
              <a:rPr lang="de-DE" dirty="0"/>
              <a:t>in Zeiten des allgemeinen Fachkräftemangels damit </a:t>
            </a:r>
            <a:r>
              <a:rPr lang="de-DE" dirty="0" smtClean="0"/>
              <a:t>aber – wie in anderen Berufsgruppen auch – nicht decken.</a:t>
            </a:r>
          </a:p>
          <a:p>
            <a:pPr>
              <a:buFont typeface="Wingdings" panose="05000000000000000000" pitchFamily="2" charset="2"/>
              <a:buChar char="Ø"/>
            </a:pPr>
            <a:r>
              <a:rPr lang="de-DE" dirty="0" smtClean="0"/>
              <a:t>Deshalb sind Maßnahmen zu ergreifen, die Lehrerarbeitsvermögen heben und den Bedarf reduzieren. </a:t>
            </a:r>
          </a:p>
          <a:p>
            <a:pPr>
              <a:buFont typeface="Wingdings" panose="05000000000000000000" pitchFamily="2" charset="2"/>
              <a:buChar char="Ø"/>
            </a:pPr>
            <a:r>
              <a:rPr lang="de-DE" dirty="0" smtClean="0"/>
              <a:t>Möglichkeiten: Teilzeit beschränken, Planungsansätze DaZ-3 und Inklusion reduzieren, Klassenteiler für VKA auf 28 verlängern, Schulbezirksoptimierung</a:t>
            </a:r>
          </a:p>
          <a:p>
            <a:pPr>
              <a:buFont typeface="Wingdings" panose="05000000000000000000" pitchFamily="2" charset="2"/>
              <a:buChar char="Ø"/>
            </a:pPr>
            <a:r>
              <a:rPr lang="de-DE" dirty="0" smtClean="0"/>
              <a:t>Weitere Optionen: Stundentafel? Regelstundenmaß? Schulnetz?</a:t>
            </a:r>
          </a:p>
          <a:p>
            <a:pPr>
              <a:buFont typeface="Wingdings" panose="05000000000000000000" pitchFamily="2" charset="2"/>
              <a:buChar char="Ø"/>
            </a:pPr>
            <a:r>
              <a:rPr lang="de-DE" dirty="0" smtClean="0"/>
              <a:t>In Abstimmung mit AK III werden bis zum Ende der </a:t>
            </a:r>
            <a:r>
              <a:rPr lang="de-DE" dirty="0" err="1" smtClean="0"/>
              <a:t>Legislatur</a:t>
            </a:r>
            <a:r>
              <a:rPr lang="de-DE" dirty="0" smtClean="0"/>
              <a:t> folgende Maßnahmen in den Blick genommen:</a:t>
            </a:r>
            <a:endParaRPr lang="de-DE"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25</a:t>
            </a:fld>
            <a:endParaRPr lang="de-DE" altLang="de-DE"/>
          </a:p>
        </p:txBody>
      </p:sp>
    </p:spTree>
    <p:extLst>
      <p:ext uri="{BB962C8B-B14F-4D97-AF65-F5344CB8AC3E}">
        <p14:creationId xmlns:p14="http://schemas.microsoft.com/office/powerpoint/2010/main" val="2010165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73606" y="195486"/>
            <a:ext cx="8464311" cy="892969"/>
          </a:xfrm>
        </p:spPr>
        <p:txBody>
          <a:bodyPr/>
          <a:lstStyle/>
          <a:p>
            <a:r>
              <a:rPr lang="de-DE" sz="2400" b="1" dirty="0" smtClean="0">
                <a:latin typeface="Arial" panose="020B0604020202020204" pitchFamily="34" charset="0"/>
                <a:cs typeface="Arial" panose="020B0604020202020204" pitchFamily="34" charset="0"/>
              </a:rPr>
              <a:t/>
            </a:r>
            <a:br>
              <a:rPr lang="de-DE" sz="2400" b="1" dirty="0" smtClean="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
            </a:r>
            <a:br>
              <a:rPr lang="de-DE" sz="2400" b="1" dirty="0">
                <a:latin typeface="Arial" panose="020B0604020202020204" pitchFamily="34" charset="0"/>
                <a:cs typeface="Arial" panose="020B0604020202020204" pitchFamily="34" charset="0"/>
              </a:rPr>
            </a:br>
            <a:r>
              <a:rPr lang="de-DE" sz="2400" b="1" dirty="0" smtClean="0">
                <a:latin typeface="Arial" panose="020B0604020202020204" pitchFamily="34" charset="0"/>
                <a:cs typeface="Arial" panose="020B0604020202020204" pitchFamily="34" charset="0"/>
              </a:rPr>
              <a:t/>
            </a:r>
            <a:br>
              <a:rPr lang="de-DE" sz="2400" b="1" dirty="0" smtClean="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
            </a:r>
            <a:br>
              <a:rPr lang="de-DE" sz="2400" b="1" dirty="0">
                <a:latin typeface="Arial" panose="020B0604020202020204" pitchFamily="34" charset="0"/>
                <a:cs typeface="Arial" panose="020B0604020202020204" pitchFamily="34" charset="0"/>
              </a:rPr>
            </a:br>
            <a:r>
              <a:rPr lang="de-DE" sz="2400" b="1" dirty="0" smtClean="0">
                <a:latin typeface="Arial" panose="020B0604020202020204" pitchFamily="34" charset="0"/>
                <a:cs typeface="Arial" panose="020B0604020202020204" pitchFamily="34" charset="0"/>
              </a:rPr>
              <a:t>Einstellungsverfahren, Einstellungserlass vom </a:t>
            </a:r>
            <a:r>
              <a:rPr lang="de-DE" sz="2400" b="1" dirty="0">
                <a:latin typeface="Arial" panose="020B0604020202020204" pitchFamily="34" charset="0"/>
                <a:cs typeface="Arial" panose="020B0604020202020204" pitchFamily="34" charset="0"/>
              </a:rPr>
              <a:t>04.01.2023</a:t>
            </a:r>
            <a:br>
              <a:rPr lang="de-DE" sz="2400" b="1" dirty="0">
                <a:latin typeface="Arial" panose="020B0604020202020204" pitchFamily="34" charset="0"/>
                <a:cs typeface="Arial" panose="020B0604020202020204" pitchFamily="34" charset="0"/>
              </a:rPr>
            </a:br>
            <a:endParaRPr lang="de-DE" sz="2400" dirty="0"/>
          </a:p>
        </p:txBody>
      </p:sp>
      <p:sp>
        <p:nvSpPr>
          <p:cNvPr id="3" name="Inhaltsplatzhalter 2"/>
          <p:cNvSpPr>
            <a:spLocks noGrp="1"/>
          </p:cNvSpPr>
          <p:nvPr>
            <p:ph idx="1"/>
          </p:nvPr>
        </p:nvSpPr>
        <p:spPr>
          <a:xfrm>
            <a:off x="273606" y="1059582"/>
            <a:ext cx="8267700" cy="2886075"/>
          </a:xfrm>
        </p:spPr>
        <p:txBody>
          <a:bodyPr/>
          <a:lstStyle/>
          <a:p>
            <a:pPr>
              <a:buFont typeface="Wingdings" panose="05000000000000000000" pitchFamily="2" charset="2"/>
              <a:buChar char="Ø"/>
            </a:pPr>
            <a:r>
              <a:rPr lang="de-DE" dirty="0" smtClean="0">
                <a:latin typeface="Arial" panose="020B0604020202020204" pitchFamily="34" charset="0"/>
                <a:cs typeface="Arial" panose="020B0604020202020204" pitchFamily="34" charset="0"/>
              </a:rPr>
              <a:t>Weitreichende </a:t>
            </a:r>
            <a:r>
              <a:rPr lang="de-DE" dirty="0">
                <a:latin typeface="Arial" panose="020B0604020202020204" pitchFamily="34" charset="0"/>
                <a:cs typeface="Arial" panose="020B0604020202020204" pitchFamily="34" charset="0"/>
              </a:rPr>
              <a:t>Befugnisse für die Schulleitungen bei der Auswahl</a:t>
            </a:r>
          </a:p>
          <a:p>
            <a:pPr>
              <a:buFont typeface="Wingdings" panose="05000000000000000000" pitchFamily="2" charset="2"/>
              <a:buChar char="Ø"/>
            </a:pPr>
            <a:r>
              <a:rPr lang="de-DE" dirty="0">
                <a:latin typeface="Arial" panose="020B0604020202020204" pitchFamily="34" charset="0"/>
                <a:cs typeface="Arial" panose="020B0604020202020204" pitchFamily="34" charset="0"/>
              </a:rPr>
              <a:t>Listenverfahren und schulscharfe Ausschreibung parallel </a:t>
            </a:r>
            <a:r>
              <a:rPr lang="de-DE" dirty="0" smtClean="0">
                <a:latin typeface="Arial" panose="020B0604020202020204" pitchFamily="34" charset="0"/>
                <a:cs typeface="Arial" panose="020B0604020202020204" pitchFamily="34" charset="0"/>
              </a:rPr>
              <a:t>möglich (Gy nur schulscharf)</a:t>
            </a:r>
            <a:endParaRPr lang="de-DE" dirty="0">
              <a:latin typeface="Arial" panose="020B0604020202020204" pitchFamily="34" charset="0"/>
              <a:cs typeface="Arial" panose="020B0604020202020204" pitchFamily="34" charset="0"/>
            </a:endParaRPr>
          </a:p>
          <a:p>
            <a:pPr>
              <a:buFont typeface="Wingdings" panose="05000000000000000000" pitchFamily="2" charset="2"/>
              <a:buChar char="Ø"/>
            </a:pPr>
            <a:r>
              <a:rPr lang="de-DE" dirty="0" smtClean="0">
                <a:latin typeface="Arial" panose="020B0604020202020204" pitchFamily="34" charset="0"/>
                <a:cs typeface="Arial" panose="020B0604020202020204" pitchFamily="34" charset="0"/>
              </a:rPr>
              <a:t>Erweiterung </a:t>
            </a:r>
            <a:r>
              <a:rPr lang="de-DE" dirty="0">
                <a:latin typeface="Arial" panose="020B0604020202020204" pitchFamily="34" charset="0"/>
                <a:cs typeface="Arial" panose="020B0604020202020204" pitchFamily="34" charset="0"/>
              </a:rPr>
              <a:t>des Bewerberkreises auf Seiteneinsteiger mit Fachhochschulabschluss und Absolventen der </a:t>
            </a:r>
            <a:r>
              <a:rPr lang="de-DE" dirty="0" smtClean="0">
                <a:latin typeface="Arial" panose="020B0604020202020204" pitchFamily="34" charset="0"/>
                <a:cs typeface="Arial" panose="020B0604020202020204" pitchFamily="34" charset="0"/>
              </a:rPr>
              <a:t>Berufsakademie</a:t>
            </a:r>
            <a:endParaRPr lang="de-DE" dirty="0">
              <a:latin typeface="Arial" panose="020B0604020202020204" pitchFamily="34" charset="0"/>
              <a:cs typeface="Arial" panose="020B0604020202020204" pitchFamily="34" charset="0"/>
            </a:endParaRPr>
          </a:p>
          <a:p>
            <a:pPr>
              <a:buFont typeface="Wingdings" panose="05000000000000000000" pitchFamily="2" charset="2"/>
              <a:buChar char="Ø"/>
            </a:pPr>
            <a:r>
              <a:rPr lang="de-DE" dirty="0">
                <a:latin typeface="Arial" panose="020B0604020202020204" pitchFamily="34" charset="0"/>
                <a:cs typeface="Arial" panose="020B0604020202020204" pitchFamily="34" charset="0"/>
              </a:rPr>
              <a:t>Zulassung von Bewerbern mit Bachelorabschluss auch ohne Fächerzuordnung, an FÖS auch mit Abschluss als Erzieher und mit sonstigen pädagogischen oder medizinischen Qualifikationen (mind. Fachschulniveau)</a:t>
            </a:r>
          </a:p>
          <a:p>
            <a:pPr>
              <a:buFont typeface="Wingdings" panose="05000000000000000000" pitchFamily="2" charset="2"/>
              <a:buChar char="Ø"/>
            </a:pPr>
            <a:r>
              <a:rPr lang="de-DE" dirty="0">
                <a:latin typeface="Arial" panose="020B0604020202020204" pitchFamily="34" charset="0"/>
                <a:cs typeface="Arial" panose="020B0604020202020204" pitchFamily="34" charset="0"/>
              </a:rPr>
              <a:t>Zugang für ukrainische und sonstige ausländische Lehrkräfte zum sächsischen Lehrerarbeitsmarkt </a:t>
            </a:r>
            <a:r>
              <a:rPr lang="de-DE" dirty="0" smtClean="0">
                <a:latin typeface="Arial" panose="020B0604020202020204" pitchFamily="34" charset="0"/>
                <a:cs typeface="Arial" panose="020B0604020202020204" pitchFamily="34" charset="0"/>
              </a:rPr>
              <a:t>(zum 18.01. </a:t>
            </a:r>
            <a:r>
              <a:rPr lang="de-DE" dirty="0" smtClean="0"/>
              <a:t>1053 insgesamt, davon 469 Ukrainer)</a:t>
            </a:r>
            <a:endParaRPr lang="de-DE" dirty="0">
              <a:solidFill>
                <a:srgbClr val="000000"/>
              </a:solidFill>
              <a:latin typeface="Calibri" panose="020F0502020204030204" pitchFamily="34" charset="0"/>
            </a:endParaRPr>
          </a:p>
          <a:p>
            <a:pPr>
              <a:buFont typeface="Wingdings" panose="05000000000000000000" pitchFamily="2" charset="2"/>
              <a:buChar char="Ø"/>
            </a:pPr>
            <a:endParaRPr lang="de-DE" dirty="0">
              <a:solidFill>
                <a:srgbClr val="000000"/>
              </a:solidFill>
              <a:latin typeface="Calibri" panose="020F0502020204030204" pitchFamily="34" charset="0"/>
            </a:endParaRPr>
          </a:p>
          <a:p>
            <a:pPr>
              <a:buFont typeface="Wingdings" panose="05000000000000000000" pitchFamily="2" charset="2"/>
              <a:buChar char="Ø"/>
            </a:pPr>
            <a:endParaRPr lang="de-DE" dirty="0">
              <a:latin typeface="Arial" panose="020B0604020202020204" pitchFamily="34" charset="0"/>
              <a:cs typeface="Arial" panose="020B0604020202020204" pitchFamily="34" charset="0"/>
            </a:endParaRPr>
          </a:p>
          <a:p>
            <a:pPr lvl="0">
              <a:buFont typeface="Wingdings" panose="05000000000000000000" pitchFamily="2" charset="2"/>
              <a:buChar char="Ø"/>
            </a:pPr>
            <a:endParaRPr lang="de-DE" dirty="0">
              <a:latin typeface="Arial" panose="020B0604020202020204" pitchFamily="34" charset="0"/>
              <a:cs typeface="Arial" panose="020B0604020202020204" pitchFamily="34" charset="0"/>
            </a:endParaRPr>
          </a:p>
          <a:p>
            <a:pPr marL="0" indent="0">
              <a:buNone/>
            </a:pPr>
            <a:endParaRPr lang="de-DE" sz="1800" dirty="0"/>
          </a:p>
          <a:p>
            <a:pPr marL="0" indent="0">
              <a:buNone/>
            </a:pPr>
            <a:endParaRPr lang="de-DE" dirty="0"/>
          </a:p>
          <a:p>
            <a:pPr lvl="0">
              <a:buFont typeface="Wingdings" panose="05000000000000000000" pitchFamily="2" charset="2"/>
              <a:buChar char="Ø"/>
            </a:pPr>
            <a:endParaRPr lang="de-DE" dirty="0"/>
          </a:p>
          <a:p>
            <a:pPr>
              <a:buFont typeface="Wingdings" panose="05000000000000000000" pitchFamily="2" charset="2"/>
              <a:buChar char="Ø"/>
            </a:pPr>
            <a:endParaRPr lang="de-DE" sz="1400"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26</a:t>
            </a:fld>
            <a:endParaRPr lang="de-DE" altLang="de-DE"/>
          </a:p>
        </p:txBody>
      </p:sp>
    </p:spTree>
    <p:extLst>
      <p:ext uri="{BB962C8B-B14F-4D97-AF65-F5344CB8AC3E}">
        <p14:creationId xmlns:p14="http://schemas.microsoft.com/office/powerpoint/2010/main" val="3935104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23246" y="496367"/>
            <a:ext cx="8720753" cy="892969"/>
          </a:xfrm>
        </p:spPr>
        <p:txBody>
          <a:bodyPr/>
          <a:lstStyle/>
          <a:p>
            <a:r>
              <a:rPr lang="de-DE" sz="2800" b="1" dirty="0" smtClean="0"/>
              <a:t/>
            </a:r>
            <a:br>
              <a:rPr lang="de-DE" sz="2800" b="1" dirty="0" smtClean="0"/>
            </a:br>
            <a:r>
              <a:rPr lang="de-DE" sz="2800" b="1" dirty="0"/>
              <a:t/>
            </a:r>
            <a:br>
              <a:rPr lang="de-DE" sz="2800" b="1" dirty="0"/>
            </a:br>
            <a:r>
              <a:rPr lang="de-DE" sz="2800" b="1" dirty="0" smtClean="0"/>
              <a:t/>
            </a:r>
            <a:br>
              <a:rPr lang="de-DE" sz="2800" b="1" dirty="0" smtClean="0"/>
            </a:br>
            <a:r>
              <a:rPr lang="de-DE" sz="2800" b="1" dirty="0"/>
              <a:t/>
            </a:r>
            <a:br>
              <a:rPr lang="de-DE" sz="2800" b="1" dirty="0"/>
            </a:br>
            <a:r>
              <a:rPr lang="de-DE" sz="2800" b="1" dirty="0" smtClean="0"/>
              <a:t/>
            </a:r>
            <a:br>
              <a:rPr lang="de-DE" sz="2800" b="1" dirty="0" smtClean="0"/>
            </a:br>
            <a:r>
              <a:rPr lang="de-DE" sz="2800" b="1" dirty="0"/>
              <a:t/>
            </a:r>
            <a:br>
              <a:rPr lang="de-DE" sz="2800" b="1" dirty="0"/>
            </a:br>
            <a:r>
              <a:rPr lang="de-DE" sz="2800" b="1" dirty="0" smtClean="0"/>
              <a:t/>
            </a:r>
            <a:br>
              <a:rPr lang="de-DE" sz="2800" b="1" dirty="0" smtClean="0"/>
            </a:br>
            <a:r>
              <a:rPr lang="de-DE" sz="2800" b="1" dirty="0"/>
              <a:t/>
            </a:r>
            <a:br>
              <a:rPr lang="de-DE" sz="2800" b="1" dirty="0"/>
            </a:br>
            <a:r>
              <a:rPr lang="de-DE" sz="2800" b="1" dirty="0" smtClean="0"/>
              <a:t/>
            </a:r>
            <a:br>
              <a:rPr lang="de-DE" sz="2800" b="1" dirty="0" smtClean="0"/>
            </a:br>
            <a:r>
              <a:rPr lang="de-DE" sz="2800" b="1" dirty="0" smtClean="0"/>
              <a:t/>
            </a:r>
            <a:br>
              <a:rPr lang="de-DE" sz="2800" b="1" dirty="0" smtClean="0"/>
            </a:br>
            <a:r>
              <a:rPr lang="de-DE" sz="2800" b="1" dirty="0"/>
              <a:t/>
            </a:r>
            <a:br>
              <a:rPr lang="de-DE" sz="2800" b="1" dirty="0"/>
            </a:br>
            <a:r>
              <a:rPr lang="de-DE" sz="2800" b="1" dirty="0" smtClean="0"/>
              <a:t/>
            </a:r>
            <a:br>
              <a:rPr lang="de-DE" sz="2800" b="1" dirty="0" smtClean="0"/>
            </a:br>
            <a:r>
              <a:rPr lang="de-DE" sz="2800" b="1" dirty="0"/>
              <a:t/>
            </a:r>
            <a:br>
              <a:rPr lang="de-DE" sz="2800" b="1" dirty="0"/>
            </a:br>
            <a:r>
              <a:rPr lang="de-DE" sz="2800" b="1" dirty="0" smtClean="0"/>
              <a:t/>
            </a:r>
            <a:br>
              <a:rPr lang="de-DE" sz="2800" b="1" dirty="0" smtClean="0"/>
            </a:br>
            <a:r>
              <a:rPr lang="de-DE" sz="2800" b="1" dirty="0"/>
              <a:t/>
            </a:r>
            <a:br>
              <a:rPr lang="de-DE" sz="2800" b="1" dirty="0"/>
            </a:br>
            <a:r>
              <a:rPr lang="de-DE" sz="2800" b="1" dirty="0" smtClean="0"/>
              <a:t>Budgetierung von Lehrerarbeitsvermögen</a:t>
            </a:r>
            <a:r>
              <a:rPr lang="de-DE" sz="2800" b="1" dirty="0"/>
              <a:t/>
            </a:r>
            <a:br>
              <a:rPr lang="de-DE" sz="2800" b="1" dirty="0"/>
            </a:br>
            <a:endParaRPr lang="de-DE" b="1"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27</a:t>
            </a:fld>
            <a:endParaRPr lang="de-DE" alt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196588574"/>
              </p:ext>
            </p:extLst>
          </p:nvPr>
        </p:nvGraphicFramePr>
        <p:xfrm>
          <a:off x="395536" y="843558"/>
          <a:ext cx="835292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p:cNvSpPr txBox="1"/>
          <p:nvPr/>
        </p:nvSpPr>
        <p:spPr>
          <a:xfrm>
            <a:off x="1043608" y="4299942"/>
            <a:ext cx="6840760" cy="461665"/>
          </a:xfrm>
          <a:prstGeom prst="rect">
            <a:avLst/>
          </a:prstGeom>
          <a:solidFill>
            <a:srgbClr val="C5E0B4"/>
          </a:solidFill>
          <a:ln>
            <a:solidFill>
              <a:srgbClr val="C5E0B4"/>
            </a:solidFill>
          </a:ln>
        </p:spPr>
        <p:txBody>
          <a:bodyPr wrap="square" rtlCol="0">
            <a:spAutoFit/>
          </a:bodyPr>
          <a:lstStyle/>
          <a:p>
            <a:pPr lvl="0" eaLnBrk="1" hangingPunct="1">
              <a:spcBef>
                <a:spcPts val="0"/>
              </a:spcBef>
              <a:buClr>
                <a:srgbClr val="008444"/>
              </a:buClr>
            </a:pPr>
            <a:r>
              <a:rPr lang="de-DE" sz="1200" kern="0" dirty="0">
                <a:solidFill>
                  <a:srgbClr val="333333"/>
                </a:solidFill>
                <a:latin typeface="Arial"/>
                <a:ea typeface="ＭＳ Ｐゴシック"/>
              </a:rPr>
              <a:t>Bei den 114 teilnehmende Schulen wurden </a:t>
            </a:r>
            <a:r>
              <a:rPr lang="de-DE" sz="1200" b="1" kern="0" dirty="0">
                <a:solidFill>
                  <a:srgbClr val="333333"/>
                </a:solidFill>
                <a:latin typeface="Arial"/>
                <a:ea typeface="ＭＳ Ｐゴシック"/>
              </a:rPr>
              <a:t>576 Verträge </a:t>
            </a:r>
            <a:r>
              <a:rPr lang="de-DE" sz="1200" kern="0" dirty="0">
                <a:solidFill>
                  <a:srgbClr val="333333"/>
                </a:solidFill>
                <a:latin typeface="Arial"/>
                <a:ea typeface="ＭＳ Ｐゴシック"/>
              </a:rPr>
              <a:t>geschlossen, davon </a:t>
            </a:r>
            <a:r>
              <a:rPr lang="de-DE" sz="1200" b="1" kern="0" dirty="0">
                <a:solidFill>
                  <a:srgbClr val="333333"/>
                </a:solidFill>
                <a:latin typeface="Arial"/>
                <a:ea typeface="ＭＳ Ｐゴシック"/>
              </a:rPr>
              <a:t>569 Dienstleistungsverträge </a:t>
            </a:r>
            <a:r>
              <a:rPr lang="de-DE" sz="1200" kern="0" dirty="0">
                <a:solidFill>
                  <a:srgbClr val="333333"/>
                </a:solidFill>
                <a:latin typeface="Arial"/>
                <a:ea typeface="ＭＳ Ｐゴシック"/>
              </a:rPr>
              <a:t>und </a:t>
            </a:r>
            <a:r>
              <a:rPr lang="de-DE" sz="1200" b="1" kern="0" dirty="0">
                <a:solidFill>
                  <a:srgbClr val="333333"/>
                </a:solidFill>
                <a:latin typeface="Arial"/>
                <a:ea typeface="ＭＳ Ｐゴシック"/>
              </a:rPr>
              <a:t>7 Arbeitsverträge.</a:t>
            </a:r>
            <a:endParaRPr lang="de-DE" sz="1200" kern="0" dirty="0">
              <a:solidFill>
                <a:srgbClr val="333333"/>
              </a:solidFill>
              <a:latin typeface="Arial"/>
              <a:ea typeface="ＭＳ Ｐゴシック"/>
            </a:endParaRPr>
          </a:p>
        </p:txBody>
      </p:sp>
    </p:spTree>
    <p:extLst>
      <p:ext uri="{BB962C8B-B14F-4D97-AF65-F5344CB8AC3E}">
        <p14:creationId xmlns:p14="http://schemas.microsoft.com/office/powerpoint/2010/main" val="3818978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305594" y="362186"/>
            <a:ext cx="6654800" cy="676945"/>
          </a:xfrm>
        </p:spPr>
        <p:txBody>
          <a:bodyPr/>
          <a:lstStyle/>
          <a:p>
            <a:r>
              <a:rPr lang="de-DE" sz="2400" b="1" dirty="0"/>
              <a:t>Neue Arbeitsmodelle im Landesschuldienst</a:t>
            </a:r>
            <a:r>
              <a:rPr lang="de-DE" sz="2400" dirty="0"/>
              <a:t/>
            </a:r>
            <a:br>
              <a:rPr lang="de-DE" sz="2400" dirty="0"/>
            </a:br>
            <a:endParaRPr lang="de-DE" sz="2400"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28</a:t>
            </a:fld>
            <a:endParaRPr lang="de-DE" altLang="de-DE" dirty="0"/>
          </a:p>
        </p:txBody>
      </p:sp>
      <p:sp>
        <p:nvSpPr>
          <p:cNvPr id="6" name="Inhaltsplatzhalter 5"/>
          <p:cNvSpPr>
            <a:spLocks noGrp="1"/>
          </p:cNvSpPr>
          <p:nvPr>
            <p:ph idx="1"/>
          </p:nvPr>
        </p:nvSpPr>
        <p:spPr>
          <a:xfrm>
            <a:off x="305594" y="1347614"/>
            <a:ext cx="8267700" cy="3168352"/>
          </a:xfrm>
        </p:spPr>
        <p:txBody>
          <a:bodyPr/>
          <a:lstStyle/>
          <a:p>
            <a:pPr lvl="0">
              <a:buFont typeface="Wingdings" panose="05000000000000000000" pitchFamily="2" charset="2"/>
              <a:buChar char="Ø"/>
            </a:pPr>
            <a:r>
              <a:rPr lang="de-DE" dirty="0" smtClean="0"/>
              <a:t>Es wird </a:t>
            </a:r>
            <a:r>
              <a:rPr lang="de-DE" dirty="0"/>
              <a:t>die Einführung eines Arbeitszeitkontenmodells im Landesschuldienst </a:t>
            </a:r>
            <a:r>
              <a:rPr lang="de-DE" dirty="0" smtClean="0"/>
              <a:t>geprüft.</a:t>
            </a:r>
            <a:endParaRPr lang="de-DE" dirty="0"/>
          </a:p>
          <a:p>
            <a:pPr lvl="0">
              <a:buFont typeface="Wingdings" panose="05000000000000000000" pitchFamily="2" charset="2"/>
              <a:buChar char="Ø"/>
            </a:pPr>
            <a:r>
              <a:rPr lang="de-DE" dirty="0"/>
              <a:t>Dafür wird eine landesweite Arbeitszeituntersuchung an den öffentlichen Schulen </a:t>
            </a:r>
            <a:r>
              <a:rPr lang="de-DE" dirty="0" smtClean="0"/>
              <a:t>durchgeführt. </a:t>
            </a:r>
            <a:endParaRPr lang="de-DE" dirty="0"/>
          </a:p>
          <a:p>
            <a:pPr lvl="0">
              <a:buFont typeface="Wingdings" panose="05000000000000000000" pitchFamily="2" charset="2"/>
              <a:buChar char="Ø"/>
            </a:pPr>
            <a:r>
              <a:rPr lang="de-DE" dirty="0"/>
              <a:t>Die Neubemessung der wöchentlichen Unterrichtsverpflichtung wird dann durch ein Expertengremium </a:t>
            </a:r>
            <a:r>
              <a:rPr lang="de-DE" dirty="0" smtClean="0"/>
              <a:t>unterstützt. </a:t>
            </a:r>
            <a:endParaRPr lang="de-DE" dirty="0"/>
          </a:p>
          <a:p>
            <a:pPr marL="0" indent="0">
              <a:buNone/>
            </a:pPr>
            <a:endParaRPr lang="de-DE" dirty="0"/>
          </a:p>
        </p:txBody>
      </p:sp>
    </p:spTree>
    <p:extLst>
      <p:ext uri="{BB962C8B-B14F-4D97-AF65-F5344CB8AC3E}">
        <p14:creationId xmlns:p14="http://schemas.microsoft.com/office/powerpoint/2010/main" val="1947832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8151" y="328615"/>
            <a:ext cx="6654800" cy="442935"/>
          </a:xfrm>
        </p:spPr>
        <p:txBody>
          <a:bodyPr/>
          <a:lstStyle/>
          <a:p>
            <a:r>
              <a:rPr lang="de-DE" sz="2400" b="1" dirty="0" smtClean="0"/>
              <a:t>Weitere Stärkung der Assistenz</a:t>
            </a:r>
            <a:endParaRPr lang="de-DE" sz="2400" b="1" dirty="0"/>
          </a:p>
        </p:txBody>
      </p:sp>
      <p:sp>
        <p:nvSpPr>
          <p:cNvPr id="4" name="Datumsplatzhalter 3"/>
          <p:cNvSpPr>
            <a:spLocks noGrp="1"/>
          </p:cNvSpPr>
          <p:nvPr>
            <p:ph type="dt" sz="half" idx="10"/>
          </p:nvPr>
        </p:nvSpPr>
        <p:spPr/>
        <p:txBody>
          <a:bodyPr/>
          <a:lstStyle/>
          <a:p>
            <a:pPr defTabSz="914378"/>
            <a:r>
              <a:rPr lang="de-DE" altLang="de-DE" smtClean="0"/>
              <a:t>|  31. Januar 2023  |  </a:t>
            </a:r>
            <a:endParaRPr lang="de-DE" altLang="de-DE" dirty="0">
              <a:solidFill>
                <a:srgbClr val="008444"/>
              </a:solidFill>
            </a:endParaRPr>
          </a:p>
        </p:txBody>
      </p:sp>
      <p:sp>
        <p:nvSpPr>
          <p:cNvPr id="5" name="Foliennummernplatzhalter 4"/>
          <p:cNvSpPr>
            <a:spLocks noGrp="1"/>
          </p:cNvSpPr>
          <p:nvPr>
            <p:ph type="sldNum" sz="quarter" idx="11"/>
          </p:nvPr>
        </p:nvSpPr>
        <p:spPr/>
        <p:txBody>
          <a:bodyPr/>
          <a:lstStyle/>
          <a:p>
            <a:pPr defTabSz="914378"/>
            <a:fld id="{EFEEAE8C-987D-4842-8F26-3271BFCEF35F}" type="slidenum">
              <a:rPr lang="de-DE" altLang="de-DE"/>
              <a:pPr defTabSz="914378"/>
              <a:t>29</a:t>
            </a:fld>
            <a:endParaRPr lang="de-DE" altLang="de-DE"/>
          </a:p>
        </p:txBody>
      </p:sp>
      <p:sp>
        <p:nvSpPr>
          <p:cNvPr id="6" name="Inhaltsplatzhalter 5"/>
          <p:cNvSpPr>
            <a:spLocks noGrp="1"/>
          </p:cNvSpPr>
          <p:nvPr>
            <p:ph idx="1"/>
          </p:nvPr>
        </p:nvSpPr>
        <p:spPr>
          <a:xfrm>
            <a:off x="438151" y="1083056"/>
            <a:ext cx="8267700" cy="3277450"/>
          </a:xfrm>
        </p:spPr>
        <p:txBody>
          <a:bodyPr/>
          <a:lstStyle/>
          <a:p>
            <a:pPr fontAlgn="auto">
              <a:lnSpc>
                <a:spcPct val="90000"/>
              </a:lnSpc>
              <a:spcBef>
                <a:spcPts val="750"/>
              </a:spcBef>
              <a:spcAft>
                <a:spcPts val="0"/>
              </a:spcAft>
              <a:buFont typeface="Wingdings" panose="05000000000000000000" pitchFamily="2" charset="2"/>
              <a:buChar char="Ø"/>
            </a:pPr>
            <a:r>
              <a:rPr lang="de-DE" sz="1800" kern="1200" dirty="0">
                <a:solidFill>
                  <a:prstClr val="black"/>
                </a:solidFill>
                <a:latin typeface="+mj-lt"/>
              </a:rPr>
              <a:t>Allgemeine Schulassistenz:</a:t>
            </a:r>
          </a:p>
          <a:p>
            <a:pPr marL="342900" lvl="1" indent="0" fontAlgn="auto">
              <a:lnSpc>
                <a:spcPct val="90000"/>
              </a:lnSpc>
              <a:spcBef>
                <a:spcPts val="375"/>
              </a:spcBef>
              <a:spcAft>
                <a:spcPts val="0"/>
              </a:spcAft>
              <a:buClrTx/>
              <a:buNone/>
            </a:pPr>
            <a:r>
              <a:rPr lang="de-DE" kern="1200" dirty="0">
                <a:solidFill>
                  <a:prstClr val="black"/>
                </a:solidFill>
                <a:latin typeface="+mj-lt"/>
                <a:cs typeface="+mn-cs"/>
              </a:rPr>
              <a:t>Sicherung und Verbesserung der Bildungsqualität</a:t>
            </a:r>
          </a:p>
          <a:p>
            <a:pPr marL="857250" lvl="2" indent="-171450" fontAlgn="auto">
              <a:lnSpc>
                <a:spcPct val="90000"/>
              </a:lnSpc>
              <a:spcBef>
                <a:spcPts val="375"/>
              </a:spcBef>
              <a:spcAft>
                <a:spcPts val="0"/>
              </a:spcAft>
              <a:buClrTx/>
              <a:buFont typeface="Arial" panose="020B0604020202020204" pitchFamily="34" charset="0"/>
              <a:buChar char="•"/>
            </a:pPr>
            <a:r>
              <a:rPr lang="de-DE" kern="1200" dirty="0">
                <a:solidFill>
                  <a:prstClr val="black"/>
                </a:solidFill>
                <a:latin typeface="+mj-lt"/>
                <a:cs typeface="+mn-cs"/>
              </a:rPr>
              <a:t>Hilfe bei der Bewältigung besonderer pädagogischer </a:t>
            </a:r>
            <a:r>
              <a:rPr lang="de-DE" kern="1200" dirty="0" smtClean="0">
                <a:solidFill>
                  <a:prstClr val="black"/>
                </a:solidFill>
                <a:latin typeface="+mj-lt"/>
                <a:cs typeface="+mn-cs"/>
              </a:rPr>
              <a:t>Herausforderungen</a:t>
            </a:r>
            <a:br>
              <a:rPr lang="de-DE" kern="1200" dirty="0" smtClean="0">
                <a:solidFill>
                  <a:prstClr val="black"/>
                </a:solidFill>
                <a:latin typeface="+mj-lt"/>
                <a:cs typeface="+mn-cs"/>
              </a:rPr>
            </a:br>
            <a:r>
              <a:rPr lang="de-DE" kern="1200" dirty="0" smtClean="0">
                <a:solidFill>
                  <a:prstClr val="black"/>
                </a:solidFill>
                <a:latin typeface="+mj-lt"/>
                <a:cs typeface="+mn-cs"/>
              </a:rPr>
              <a:t>(</a:t>
            </a:r>
            <a:r>
              <a:rPr lang="de-DE" kern="1200" dirty="0">
                <a:solidFill>
                  <a:prstClr val="black"/>
                </a:solidFill>
                <a:latin typeface="+mj-lt"/>
                <a:cs typeface="+mn-cs"/>
              </a:rPr>
              <a:t>z. B. gewachsene Heterogenität in Schulklassen)</a:t>
            </a:r>
          </a:p>
          <a:p>
            <a:pPr marL="857250" lvl="2" indent="-171450" fontAlgn="auto">
              <a:lnSpc>
                <a:spcPct val="90000"/>
              </a:lnSpc>
              <a:spcBef>
                <a:spcPts val="375"/>
              </a:spcBef>
              <a:spcAft>
                <a:spcPts val="0"/>
              </a:spcAft>
              <a:buClrTx/>
              <a:buFont typeface="Arial" panose="020B0604020202020204" pitchFamily="34" charset="0"/>
              <a:buChar char="•"/>
            </a:pPr>
            <a:r>
              <a:rPr lang="de-DE" kern="1200" dirty="0">
                <a:solidFill>
                  <a:prstClr val="black"/>
                </a:solidFill>
                <a:latin typeface="+mj-lt"/>
                <a:cs typeface="+mn-cs"/>
              </a:rPr>
              <a:t>Sicherung von Bildungsangeboten trotz Lehrkräftemangel (z. B. bei der Nutzung außerschulischer Lernorte, Exkursionen</a:t>
            </a:r>
            <a:r>
              <a:rPr lang="de-DE" kern="1200" dirty="0" smtClean="0">
                <a:solidFill>
                  <a:prstClr val="black"/>
                </a:solidFill>
                <a:latin typeface="+mj-lt"/>
                <a:cs typeface="+mn-cs"/>
              </a:rPr>
              <a:t>)</a:t>
            </a:r>
          </a:p>
          <a:p>
            <a:pPr marL="685800" lvl="2" indent="0" fontAlgn="auto">
              <a:lnSpc>
                <a:spcPct val="90000"/>
              </a:lnSpc>
              <a:spcBef>
                <a:spcPts val="375"/>
              </a:spcBef>
              <a:spcAft>
                <a:spcPts val="0"/>
              </a:spcAft>
              <a:buClrTx/>
              <a:buNone/>
            </a:pPr>
            <a:endParaRPr lang="de-DE" kern="1200" dirty="0">
              <a:solidFill>
                <a:prstClr val="black"/>
              </a:solidFill>
              <a:latin typeface="+mj-lt"/>
              <a:cs typeface="+mn-cs"/>
            </a:endParaRPr>
          </a:p>
          <a:p>
            <a:pPr fontAlgn="auto">
              <a:lnSpc>
                <a:spcPct val="90000"/>
              </a:lnSpc>
              <a:spcBef>
                <a:spcPts val="750"/>
              </a:spcBef>
              <a:spcAft>
                <a:spcPts val="0"/>
              </a:spcAft>
              <a:buFont typeface="Wingdings" panose="05000000000000000000" pitchFamily="2" charset="2"/>
              <a:buChar char="Ø"/>
            </a:pPr>
            <a:r>
              <a:rPr lang="de-DE" sz="1800" kern="1200" dirty="0">
                <a:solidFill>
                  <a:prstClr val="black"/>
                </a:solidFill>
                <a:latin typeface="+mj-lt"/>
              </a:rPr>
              <a:t>Schulverwaltungsassistenz:</a:t>
            </a:r>
          </a:p>
          <a:p>
            <a:pPr marL="342900" lvl="1" indent="0" fontAlgn="auto">
              <a:lnSpc>
                <a:spcPct val="90000"/>
              </a:lnSpc>
              <a:spcBef>
                <a:spcPts val="375"/>
              </a:spcBef>
              <a:spcAft>
                <a:spcPts val="0"/>
              </a:spcAft>
              <a:buClrTx/>
              <a:buNone/>
            </a:pPr>
            <a:r>
              <a:rPr lang="de-DE" kern="1200" dirty="0">
                <a:solidFill>
                  <a:prstClr val="black"/>
                </a:solidFill>
                <a:latin typeface="+mj-lt"/>
                <a:cs typeface="+mn-cs"/>
              </a:rPr>
              <a:t>Unterstützung von Schulleitungen</a:t>
            </a:r>
          </a:p>
          <a:p>
            <a:pPr marL="857250" lvl="2" indent="-171450" fontAlgn="auto">
              <a:lnSpc>
                <a:spcPct val="90000"/>
              </a:lnSpc>
              <a:spcBef>
                <a:spcPts val="375"/>
              </a:spcBef>
              <a:spcAft>
                <a:spcPts val="0"/>
              </a:spcAft>
              <a:buClrTx/>
              <a:buFont typeface="Arial" panose="020B0604020202020204" pitchFamily="34" charset="0"/>
              <a:buChar char="•"/>
            </a:pPr>
            <a:r>
              <a:rPr lang="de-DE" kern="1200" dirty="0">
                <a:solidFill>
                  <a:prstClr val="black"/>
                </a:solidFill>
                <a:latin typeface="+mj-lt"/>
                <a:cs typeface="+mn-cs"/>
              </a:rPr>
              <a:t>Entlastung und Professionalisierung von Verwaltungsaufgaben</a:t>
            </a:r>
          </a:p>
          <a:p>
            <a:pPr marL="857250" lvl="2" indent="-171450" fontAlgn="auto">
              <a:lnSpc>
                <a:spcPct val="90000"/>
              </a:lnSpc>
              <a:spcBef>
                <a:spcPts val="375"/>
              </a:spcBef>
              <a:spcAft>
                <a:spcPts val="0"/>
              </a:spcAft>
              <a:buClrTx/>
              <a:buFont typeface="Arial" panose="020B0604020202020204" pitchFamily="34" charset="0"/>
              <a:buChar char="•"/>
            </a:pPr>
            <a:r>
              <a:rPr lang="de-DE" kern="1200" dirty="0">
                <a:solidFill>
                  <a:prstClr val="black"/>
                </a:solidFill>
                <a:latin typeface="+mj-lt"/>
                <a:cs typeface="+mn-cs"/>
                <a:sym typeface="Wingdings" panose="05000000000000000000" pitchFamily="2" charset="2"/>
              </a:rPr>
              <a:t>Mehr Zeit für pädagogische Leitungsaufgaben (Qualitätssicherung)</a:t>
            </a:r>
          </a:p>
          <a:p>
            <a:pPr marL="857250" lvl="2" indent="-171450" fontAlgn="auto">
              <a:lnSpc>
                <a:spcPct val="90000"/>
              </a:lnSpc>
              <a:spcBef>
                <a:spcPts val="375"/>
              </a:spcBef>
              <a:spcAft>
                <a:spcPts val="0"/>
              </a:spcAft>
              <a:buClrTx/>
              <a:buFont typeface="Arial" panose="020B0604020202020204" pitchFamily="34" charset="0"/>
              <a:buChar char="•"/>
            </a:pPr>
            <a:r>
              <a:rPr lang="de-DE" kern="1200" dirty="0">
                <a:solidFill>
                  <a:prstClr val="black"/>
                </a:solidFill>
                <a:latin typeface="+mj-lt"/>
                <a:cs typeface="+mn-cs"/>
                <a:sym typeface="Wingdings" panose="05000000000000000000" pitchFamily="2" charset="2"/>
              </a:rPr>
              <a:t>Mehr Zeit für Schulentwicklung (Generationenwechsel im Lehrerzimmer)</a:t>
            </a:r>
          </a:p>
          <a:p>
            <a:endParaRPr lang="de-DE" dirty="0"/>
          </a:p>
        </p:txBody>
      </p:sp>
    </p:spTree>
    <p:extLst>
      <p:ext uri="{BB962C8B-B14F-4D97-AF65-F5344CB8AC3E}">
        <p14:creationId xmlns:p14="http://schemas.microsoft.com/office/powerpoint/2010/main" val="4162699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28613"/>
            <a:ext cx="6625406" cy="370929"/>
          </a:xfrm>
        </p:spPr>
        <p:txBody>
          <a:bodyPr/>
          <a:lstStyle/>
          <a:p>
            <a:r>
              <a:rPr lang="de-DE" sz="2400" b="1" dirty="0" smtClean="0"/>
              <a:t>1. Rückblick</a:t>
            </a:r>
            <a:endParaRPr lang="de-DE" sz="2400" b="1" dirty="0"/>
          </a:p>
        </p:txBody>
      </p:sp>
      <p:sp>
        <p:nvSpPr>
          <p:cNvPr id="3" name="Inhaltsplatzhalter 2"/>
          <p:cNvSpPr>
            <a:spLocks noGrp="1"/>
          </p:cNvSpPr>
          <p:nvPr>
            <p:ph idx="1"/>
          </p:nvPr>
        </p:nvSpPr>
        <p:spPr>
          <a:xfrm>
            <a:off x="467544" y="1431652"/>
            <a:ext cx="8195692" cy="3240360"/>
          </a:xfrm>
        </p:spPr>
        <p:txBody>
          <a:bodyPr/>
          <a:lstStyle/>
          <a:p>
            <a:pPr algn="just">
              <a:buFont typeface="Wingdings" panose="05000000000000000000" pitchFamily="2" charset="2"/>
              <a:buChar char="Ø"/>
            </a:pPr>
            <a:r>
              <a:rPr lang="de-DE" dirty="0" smtClean="0"/>
              <a:t>Die Bekämpfung des Lehrermangels ist seit Jahren eine große politische Herausforderung für alle Bundesländer (</a:t>
            </a:r>
            <a:r>
              <a:rPr lang="de-DE" dirty="0"/>
              <a:t>hohe </a:t>
            </a:r>
            <a:r>
              <a:rPr lang="de-DE" dirty="0" smtClean="0"/>
              <a:t>Ressourcenbindung, persönliche Betroffenheit nahezu aller Wähler in allen Regionen, mediale Präsenz).</a:t>
            </a:r>
          </a:p>
          <a:p>
            <a:pPr algn="just">
              <a:buFont typeface="Wingdings" panose="05000000000000000000" pitchFamily="2" charset="2"/>
              <a:buChar char="Ø"/>
            </a:pPr>
            <a:r>
              <a:rPr lang="de-DE" dirty="0" smtClean="0"/>
              <a:t>SMK leitete in Abstimmung mit dem Arbeitskreis III, der Fraktion und den jeweiligen Koalitionspartnern zahlreiche Maßnahmen ein:</a:t>
            </a:r>
          </a:p>
          <a:p>
            <a:pPr lvl="1" algn="just">
              <a:buFont typeface="Wingdings" panose="05000000000000000000" pitchFamily="2" charset="2"/>
              <a:buChar char="Ø"/>
            </a:pPr>
            <a:r>
              <a:rPr lang="de-DE" dirty="0"/>
              <a:t>u</a:t>
            </a:r>
            <a:r>
              <a:rPr lang="de-DE" dirty="0" smtClean="0"/>
              <a:t>. a. „Bildungspaket“ </a:t>
            </a:r>
            <a:r>
              <a:rPr lang="de-DE" dirty="0"/>
              <a:t>I (2011</a:t>
            </a:r>
            <a:r>
              <a:rPr lang="de-DE" dirty="0" smtClean="0"/>
              <a:t>), „Bildungspaket“ II (2013), Koalitionsvertrag </a:t>
            </a:r>
            <a:r>
              <a:rPr lang="de-DE" dirty="0"/>
              <a:t>„Sachsens Zukunft gestalten“ (2014</a:t>
            </a:r>
            <a:r>
              <a:rPr lang="de-DE" dirty="0" smtClean="0"/>
              <a:t>), „</a:t>
            </a:r>
            <a:r>
              <a:rPr lang="de-DE" dirty="0"/>
              <a:t>Lehrermaßnahmenpaket“ (2016</a:t>
            </a:r>
            <a:r>
              <a:rPr lang="de-DE" dirty="0" smtClean="0"/>
              <a:t>), Novelle </a:t>
            </a:r>
            <a:r>
              <a:rPr lang="de-DE" dirty="0"/>
              <a:t>Schulgesetz (2017</a:t>
            </a:r>
            <a:r>
              <a:rPr lang="de-DE" dirty="0" smtClean="0"/>
              <a:t>),</a:t>
            </a:r>
          </a:p>
          <a:p>
            <a:pPr marL="0" indent="0">
              <a:buNone/>
            </a:pPr>
            <a:endParaRPr lang="de-DE" dirty="0" smtClean="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3</a:t>
            </a:fld>
            <a:endParaRPr lang="de-DE" altLang="de-DE" dirty="0"/>
          </a:p>
        </p:txBody>
      </p:sp>
    </p:spTree>
    <p:extLst>
      <p:ext uri="{BB962C8B-B14F-4D97-AF65-F5344CB8AC3E}">
        <p14:creationId xmlns:p14="http://schemas.microsoft.com/office/powerpoint/2010/main" val="4003067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defTabSz="914378"/>
            <a:r>
              <a:rPr lang="de-DE" altLang="de-DE" smtClean="0"/>
              <a:t>|  31. Januar 2023  |  </a:t>
            </a:r>
            <a:endParaRPr lang="de-DE" altLang="de-DE" dirty="0">
              <a:solidFill>
                <a:srgbClr val="008444"/>
              </a:solidFill>
            </a:endParaRPr>
          </a:p>
        </p:txBody>
      </p:sp>
      <p:sp>
        <p:nvSpPr>
          <p:cNvPr id="5" name="Foliennummernplatzhalter 4"/>
          <p:cNvSpPr>
            <a:spLocks noGrp="1"/>
          </p:cNvSpPr>
          <p:nvPr>
            <p:ph type="sldNum" sz="quarter" idx="11"/>
          </p:nvPr>
        </p:nvSpPr>
        <p:spPr/>
        <p:txBody>
          <a:bodyPr/>
          <a:lstStyle/>
          <a:p>
            <a:pPr defTabSz="914378"/>
            <a:fld id="{EFEEAE8C-987D-4842-8F26-3271BFCEF35F}" type="slidenum">
              <a:rPr lang="de-DE" altLang="de-DE"/>
              <a:pPr defTabSz="914378"/>
              <a:t>30</a:t>
            </a:fld>
            <a:endParaRPr lang="de-DE" altLang="de-DE"/>
          </a:p>
        </p:txBody>
      </p:sp>
      <p:graphicFrame>
        <p:nvGraphicFramePr>
          <p:cNvPr id="7" name="Diagramm 6"/>
          <p:cNvGraphicFramePr>
            <a:graphicFrameLocks/>
          </p:cNvGraphicFramePr>
          <p:nvPr>
            <p:extLst>
              <p:ext uri="{D42A27DB-BD31-4B8C-83A1-F6EECF244321}">
                <p14:modId xmlns:p14="http://schemas.microsoft.com/office/powerpoint/2010/main" val="1166296256"/>
              </p:ext>
            </p:extLst>
          </p:nvPr>
        </p:nvGraphicFramePr>
        <p:xfrm>
          <a:off x="107504" y="267494"/>
          <a:ext cx="6840760" cy="38070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6732240" y="843558"/>
            <a:ext cx="2411760" cy="2308324"/>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de-DE" sz="1200" dirty="0">
                <a:solidFill>
                  <a:srgbClr val="333333"/>
                </a:solidFill>
                <a:latin typeface="Arial"/>
                <a:ea typeface="ＭＳ Ｐゴシック"/>
              </a:rPr>
              <a:t>Aktuell stehen für Schulassistenzen 576 Stellen (VZÄ) zur Verfügung</a:t>
            </a:r>
          </a:p>
          <a:p>
            <a:pPr marL="214313" indent="-214313" algn="l" defTabSz="685800" eaLnBrk="1" fontAlgn="auto" hangingPunct="1">
              <a:spcBef>
                <a:spcPts val="0"/>
              </a:spcBef>
              <a:spcAft>
                <a:spcPts val="0"/>
              </a:spcAft>
              <a:buFont typeface="Arial" panose="020B0604020202020204" pitchFamily="34" charset="0"/>
              <a:buChar char="•"/>
            </a:pPr>
            <a:r>
              <a:rPr lang="de-DE" sz="1200" dirty="0">
                <a:solidFill>
                  <a:srgbClr val="FF0000"/>
                </a:solidFill>
                <a:latin typeface="Arial"/>
                <a:ea typeface="ＭＳ Ｐゴシック"/>
              </a:rPr>
              <a:t>2023 </a:t>
            </a:r>
            <a:r>
              <a:rPr lang="de-DE" sz="1200" dirty="0">
                <a:solidFill>
                  <a:srgbClr val="333333"/>
                </a:solidFill>
                <a:latin typeface="Arial"/>
                <a:ea typeface="ＭＳ Ｐゴシック"/>
              </a:rPr>
              <a:t>sollen 175 Stellen (VZÄ) dazukommen</a:t>
            </a:r>
          </a:p>
          <a:p>
            <a:pPr marL="557213" lvl="1" indent="-214313" algn="l" defTabSz="685800" eaLnBrk="1" fontAlgn="auto" hangingPunct="1">
              <a:spcBef>
                <a:spcPts val="0"/>
              </a:spcBef>
              <a:spcAft>
                <a:spcPts val="0"/>
              </a:spcAft>
              <a:buFont typeface="Arial" panose="020B0604020202020204" pitchFamily="34" charset="0"/>
              <a:buChar char="•"/>
            </a:pPr>
            <a:r>
              <a:rPr lang="de-DE" sz="1200" dirty="0">
                <a:solidFill>
                  <a:srgbClr val="333333"/>
                </a:solidFill>
                <a:latin typeface="Arial"/>
                <a:ea typeface="ＭＳ Ｐゴシック"/>
              </a:rPr>
              <a:t>Ziel ist, dass an allen BSZ und </a:t>
            </a:r>
            <a:r>
              <a:rPr lang="de-DE" sz="1200" dirty="0" err="1">
                <a:solidFill>
                  <a:srgbClr val="333333"/>
                </a:solidFill>
                <a:latin typeface="Arial"/>
                <a:ea typeface="ＭＳ Ｐゴシック"/>
              </a:rPr>
              <a:t>FöS</a:t>
            </a:r>
            <a:r>
              <a:rPr lang="de-DE" sz="1200" dirty="0">
                <a:solidFill>
                  <a:srgbClr val="333333"/>
                </a:solidFill>
                <a:latin typeface="Arial"/>
                <a:ea typeface="ＭＳ Ｐゴシック"/>
              </a:rPr>
              <a:t> ein SVA angestellt ist.</a:t>
            </a:r>
          </a:p>
          <a:p>
            <a:pPr marL="214313" indent="-214313" algn="l" defTabSz="685800" eaLnBrk="1" fontAlgn="auto" hangingPunct="1">
              <a:spcBef>
                <a:spcPts val="0"/>
              </a:spcBef>
              <a:spcAft>
                <a:spcPts val="0"/>
              </a:spcAft>
              <a:buFont typeface="Arial" panose="020B0604020202020204" pitchFamily="34" charset="0"/>
              <a:buChar char="•"/>
            </a:pPr>
            <a:r>
              <a:rPr lang="de-DE" sz="1200" dirty="0">
                <a:solidFill>
                  <a:srgbClr val="333333"/>
                </a:solidFill>
                <a:latin typeface="Arial"/>
                <a:ea typeface="ＭＳ Ｐゴシック"/>
              </a:rPr>
              <a:t>Damit erreichen die Schulassistenzen einen Umfang von 751 Stellen (VZÄ)</a:t>
            </a:r>
          </a:p>
        </p:txBody>
      </p:sp>
      <p:sp>
        <p:nvSpPr>
          <p:cNvPr id="9" name="Textfeld 8"/>
          <p:cNvSpPr txBox="1"/>
          <p:nvPr/>
        </p:nvSpPr>
        <p:spPr>
          <a:xfrm>
            <a:off x="305594" y="4074582"/>
            <a:ext cx="8730902" cy="507831"/>
          </a:xfrm>
          <a:prstGeom prst="rect">
            <a:avLst/>
          </a:prstGeom>
          <a:noFill/>
        </p:spPr>
        <p:txBody>
          <a:bodyPr wrap="square" rtlCol="0">
            <a:spAutoFit/>
          </a:bodyPr>
          <a:lstStyle/>
          <a:p>
            <a:pPr algn="l" defTabSz="685800" eaLnBrk="1" fontAlgn="auto" hangingPunct="1">
              <a:spcBef>
                <a:spcPts val="0"/>
              </a:spcBef>
              <a:spcAft>
                <a:spcPts val="0"/>
              </a:spcAft>
            </a:pPr>
            <a:r>
              <a:rPr lang="de-DE" sz="900" b="1" dirty="0" err="1">
                <a:solidFill>
                  <a:srgbClr val="333333"/>
                </a:solidFill>
                <a:latin typeface="Arial"/>
                <a:ea typeface="ＭＳ Ｐゴシック"/>
              </a:rPr>
              <a:t>SchuA</a:t>
            </a:r>
            <a:r>
              <a:rPr lang="de-DE" sz="900" b="1" dirty="0">
                <a:solidFill>
                  <a:srgbClr val="333333"/>
                </a:solidFill>
                <a:latin typeface="Arial"/>
                <a:ea typeface="ＭＳ Ｐゴシック"/>
              </a:rPr>
              <a:t> Q</a:t>
            </a:r>
            <a:r>
              <a:rPr lang="de-DE" sz="900" dirty="0">
                <a:solidFill>
                  <a:srgbClr val="333333"/>
                </a:solidFill>
                <a:latin typeface="Arial"/>
                <a:ea typeface="ＭＳ Ｐゴシック"/>
              </a:rPr>
              <a:t>: Schulassistentinnen und –</a:t>
            </a:r>
            <a:r>
              <a:rPr lang="de-DE" sz="900" dirty="0" err="1">
                <a:solidFill>
                  <a:srgbClr val="333333"/>
                </a:solidFill>
                <a:latin typeface="Arial"/>
                <a:ea typeface="ＭＳ Ｐゴシック"/>
              </a:rPr>
              <a:t>assistenten</a:t>
            </a:r>
            <a:r>
              <a:rPr lang="de-DE" sz="900" dirty="0">
                <a:solidFill>
                  <a:srgbClr val="333333"/>
                </a:solidFill>
                <a:latin typeface="Arial"/>
                <a:ea typeface="ＭＳ Ｐゴシック"/>
              </a:rPr>
              <a:t> in Qualifizierung (</a:t>
            </a:r>
            <a:r>
              <a:rPr lang="de-DE" sz="900" dirty="0" err="1">
                <a:solidFill>
                  <a:srgbClr val="333333"/>
                </a:solidFill>
                <a:latin typeface="Arial"/>
                <a:ea typeface="ＭＳ Ｐゴシック"/>
              </a:rPr>
              <a:t>SchuA</a:t>
            </a:r>
            <a:r>
              <a:rPr lang="de-DE" sz="900" dirty="0">
                <a:solidFill>
                  <a:srgbClr val="333333"/>
                </a:solidFill>
                <a:latin typeface="Arial"/>
                <a:ea typeface="ＭＳ Ｐゴシック"/>
              </a:rPr>
              <a:t> + berufsbegleitendes Studium zur BS-Lehrkraft</a:t>
            </a:r>
          </a:p>
          <a:p>
            <a:pPr algn="l" defTabSz="685800" eaLnBrk="1" fontAlgn="auto" hangingPunct="1">
              <a:spcBef>
                <a:spcPts val="0"/>
              </a:spcBef>
              <a:spcAft>
                <a:spcPts val="0"/>
              </a:spcAft>
            </a:pPr>
            <a:r>
              <a:rPr lang="de-DE" sz="900" b="1" dirty="0">
                <a:solidFill>
                  <a:srgbClr val="333333"/>
                </a:solidFill>
                <a:latin typeface="Arial"/>
                <a:ea typeface="ＭＳ Ｐゴシック"/>
              </a:rPr>
              <a:t>SVA</a:t>
            </a:r>
            <a:r>
              <a:rPr lang="de-DE" sz="900" dirty="0">
                <a:solidFill>
                  <a:srgbClr val="333333"/>
                </a:solidFill>
                <a:latin typeface="Arial"/>
                <a:ea typeface="ＭＳ Ｐゴシック"/>
              </a:rPr>
              <a:t>: Schulverwaltungsassistenz</a:t>
            </a:r>
          </a:p>
          <a:p>
            <a:pPr algn="l" defTabSz="685800" eaLnBrk="1" fontAlgn="auto" hangingPunct="1">
              <a:spcBef>
                <a:spcPts val="0"/>
              </a:spcBef>
              <a:spcAft>
                <a:spcPts val="0"/>
              </a:spcAft>
            </a:pPr>
            <a:r>
              <a:rPr lang="de-DE" sz="900" dirty="0">
                <a:solidFill>
                  <a:srgbClr val="333333"/>
                </a:solidFill>
                <a:latin typeface="Arial"/>
                <a:ea typeface="ＭＳ Ｐゴシック"/>
              </a:rPr>
              <a:t>Allgemeine Schulassistenz (</a:t>
            </a:r>
            <a:r>
              <a:rPr lang="de-DE" sz="900" b="1" dirty="0" err="1">
                <a:solidFill>
                  <a:srgbClr val="333333"/>
                </a:solidFill>
                <a:latin typeface="Arial"/>
                <a:ea typeface="ＭＳ Ｐゴシック"/>
              </a:rPr>
              <a:t>SchuA</a:t>
            </a:r>
            <a:r>
              <a:rPr lang="de-DE" sz="900" dirty="0">
                <a:solidFill>
                  <a:srgbClr val="333333"/>
                </a:solidFill>
                <a:latin typeface="Arial"/>
                <a:ea typeface="ＭＳ Ｐゴシック"/>
              </a:rPr>
              <a:t>): </a:t>
            </a:r>
            <a:r>
              <a:rPr lang="de-DE" sz="900" dirty="0" smtClean="0">
                <a:solidFill>
                  <a:srgbClr val="333333"/>
                </a:solidFill>
                <a:latin typeface="Arial"/>
                <a:ea typeface="ＭＳ Ｐゴシック"/>
              </a:rPr>
              <a:t>pädagogische Schulassistenz und Sprach- </a:t>
            </a:r>
            <a:r>
              <a:rPr lang="de-DE" sz="900" dirty="0">
                <a:solidFill>
                  <a:srgbClr val="333333"/>
                </a:solidFill>
                <a:latin typeface="Arial"/>
                <a:ea typeface="ＭＳ Ｐゴシック"/>
              </a:rPr>
              <a:t>und </a:t>
            </a:r>
            <a:r>
              <a:rPr lang="de-DE" sz="900" dirty="0" err="1">
                <a:solidFill>
                  <a:srgbClr val="333333"/>
                </a:solidFill>
                <a:latin typeface="Arial"/>
                <a:ea typeface="ＭＳ Ｐゴシック"/>
              </a:rPr>
              <a:t>Integrationsmittler</a:t>
            </a:r>
            <a:r>
              <a:rPr lang="de-DE" sz="900" dirty="0">
                <a:solidFill>
                  <a:srgbClr val="333333"/>
                </a:solidFill>
                <a:latin typeface="Arial"/>
                <a:ea typeface="ＭＳ Ｐゴシック"/>
              </a:rPr>
              <a:t> (</a:t>
            </a:r>
            <a:r>
              <a:rPr lang="de-DE" sz="900" b="1" dirty="0">
                <a:solidFill>
                  <a:srgbClr val="333333"/>
                </a:solidFill>
                <a:latin typeface="Arial"/>
                <a:ea typeface="ＭＳ Ｐゴシック"/>
              </a:rPr>
              <a:t>SIM</a:t>
            </a:r>
            <a:r>
              <a:rPr lang="de-DE" sz="900" dirty="0">
                <a:solidFill>
                  <a:srgbClr val="333333"/>
                </a:solidFill>
                <a:latin typeface="Arial"/>
                <a:ea typeface="ＭＳ Ｐゴシック"/>
              </a:rPr>
              <a:t>)</a:t>
            </a:r>
          </a:p>
        </p:txBody>
      </p:sp>
    </p:spTree>
    <p:extLst>
      <p:ext uri="{BB962C8B-B14F-4D97-AF65-F5344CB8AC3E}">
        <p14:creationId xmlns:p14="http://schemas.microsoft.com/office/powerpoint/2010/main" val="2777863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31</a:t>
            </a:fld>
            <a:endParaRPr lang="de-DE" altLang="de-DE"/>
          </a:p>
        </p:txBody>
      </p:sp>
      <p:pic>
        <p:nvPicPr>
          <p:cNvPr id="1026" name="Picture 2" descr="a1861d26-5b01-46fd-b6b2-48b7aff0c4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3" y="-40500"/>
            <a:ext cx="4656001" cy="34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3"/>
          <a:stretch>
            <a:fillRect/>
          </a:stretch>
        </p:blipFill>
        <p:spPr>
          <a:xfrm>
            <a:off x="-36512" y="2801857"/>
            <a:ext cx="4802070" cy="1872000"/>
          </a:xfrm>
          <a:prstGeom prst="rect">
            <a:avLst/>
          </a:prstGeom>
        </p:spPr>
      </p:pic>
      <p:pic>
        <p:nvPicPr>
          <p:cNvPr id="13" name="Grafik 12"/>
          <p:cNvPicPr>
            <a:picLocks noChangeAspect="1"/>
          </p:cNvPicPr>
          <p:nvPr/>
        </p:nvPicPr>
        <p:blipFill>
          <a:blip r:embed="rId4"/>
          <a:stretch>
            <a:fillRect/>
          </a:stretch>
        </p:blipFill>
        <p:spPr>
          <a:xfrm>
            <a:off x="1821199" y="3075779"/>
            <a:ext cx="1300518" cy="1296000"/>
          </a:xfrm>
          <a:prstGeom prst="rect">
            <a:avLst/>
          </a:prstGeom>
        </p:spPr>
      </p:pic>
      <p:pic>
        <p:nvPicPr>
          <p:cNvPr id="2" name="Grafik 1"/>
          <p:cNvPicPr>
            <a:picLocks noChangeAspect="1"/>
          </p:cNvPicPr>
          <p:nvPr/>
        </p:nvPicPr>
        <p:blipFill>
          <a:blip r:embed="rId5"/>
          <a:stretch>
            <a:fillRect/>
          </a:stretch>
        </p:blipFill>
        <p:spPr>
          <a:xfrm>
            <a:off x="7061995" y="-40500"/>
            <a:ext cx="2082005" cy="2916000"/>
          </a:xfrm>
          <a:prstGeom prst="rect">
            <a:avLst/>
          </a:prstGeom>
        </p:spPr>
      </p:pic>
      <p:pic>
        <p:nvPicPr>
          <p:cNvPr id="15" name="Grafik 14"/>
          <p:cNvPicPr>
            <a:picLocks noChangeAspect="1"/>
          </p:cNvPicPr>
          <p:nvPr/>
        </p:nvPicPr>
        <p:blipFill rotWithShape="1">
          <a:blip r:embed="rId6"/>
          <a:srcRect t="4084" r="12445"/>
          <a:stretch/>
        </p:blipFill>
        <p:spPr>
          <a:xfrm>
            <a:off x="5526092" y="2551500"/>
            <a:ext cx="3617908" cy="2592000"/>
          </a:xfrm>
          <a:prstGeom prst="rect">
            <a:avLst/>
          </a:prstGeom>
        </p:spPr>
      </p:pic>
      <p:pic>
        <p:nvPicPr>
          <p:cNvPr id="17" name="Grafik 16"/>
          <p:cNvPicPr>
            <a:picLocks noChangeAspect="1"/>
          </p:cNvPicPr>
          <p:nvPr/>
        </p:nvPicPr>
        <p:blipFill>
          <a:blip r:embed="rId7"/>
          <a:stretch>
            <a:fillRect/>
          </a:stretch>
        </p:blipFill>
        <p:spPr>
          <a:xfrm>
            <a:off x="4256359" y="2515500"/>
            <a:ext cx="2193700" cy="2628000"/>
          </a:xfrm>
          <a:prstGeom prst="rect">
            <a:avLst/>
          </a:prstGeom>
        </p:spPr>
      </p:pic>
      <p:sp>
        <p:nvSpPr>
          <p:cNvPr id="18" name="Textfeld 17"/>
          <p:cNvSpPr txBox="1"/>
          <p:nvPr/>
        </p:nvSpPr>
        <p:spPr>
          <a:xfrm>
            <a:off x="-50849" y="4312503"/>
            <a:ext cx="4309541" cy="830997"/>
          </a:xfrm>
          <a:prstGeom prst="rect">
            <a:avLst/>
          </a:prstGeom>
          <a:solidFill>
            <a:srgbClr val="FFC000"/>
          </a:solidFill>
        </p:spPr>
        <p:txBody>
          <a:bodyPr wrap="square" rtlCol="0">
            <a:spAutoFit/>
          </a:bodyPr>
          <a:lstStyle/>
          <a:p>
            <a:r>
              <a:rPr lang="de-DE" dirty="0" smtClean="0"/>
              <a:t>Vielen Dank für die Aufmerksamkeit!</a:t>
            </a:r>
            <a:endParaRPr lang="de-DE" dirty="0"/>
          </a:p>
        </p:txBody>
      </p:sp>
      <p:pic>
        <p:nvPicPr>
          <p:cNvPr id="6" name="Grafik 5"/>
          <p:cNvPicPr>
            <a:picLocks noChangeAspect="1"/>
          </p:cNvPicPr>
          <p:nvPr/>
        </p:nvPicPr>
        <p:blipFill>
          <a:blip r:embed="rId8"/>
          <a:stretch>
            <a:fillRect/>
          </a:stretch>
        </p:blipFill>
        <p:spPr>
          <a:xfrm>
            <a:off x="4477101" y="0"/>
            <a:ext cx="2584894" cy="2556000"/>
          </a:xfrm>
          <a:prstGeom prst="rect">
            <a:avLst/>
          </a:prstGeom>
        </p:spPr>
      </p:pic>
    </p:spTree>
    <p:extLst>
      <p:ext uri="{BB962C8B-B14F-4D97-AF65-F5344CB8AC3E}">
        <p14:creationId xmlns:p14="http://schemas.microsoft.com/office/powerpoint/2010/main" val="2670574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28613"/>
            <a:ext cx="6625406" cy="370929"/>
          </a:xfrm>
        </p:spPr>
        <p:txBody>
          <a:bodyPr/>
          <a:lstStyle/>
          <a:p>
            <a:r>
              <a:rPr lang="de-DE" sz="2400" b="1" dirty="0"/>
              <a:t>1. Rückblick</a:t>
            </a:r>
            <a:endParaRPr lang="de-DE" sz="2400" dirty="0"/>
          </a:p>
        </p:txBody>
      </p:sp>
      <p:sp>
        <p:nvSpPr>
          <p:cNvPr id="3" name="Inhaltsplatzhalter 2"/>
          <p:cNvSpPr>
            <a:spLocks noGrp="1"/>
          </p:cNvSpPr>
          <p:nvPr>
            <p:ph idx="1"/>
          </p:nvPr>
        </p:nvSpPr>
        <p:spPr>
          <a:xfrm>
            <a:off x="467544" y="1419623"/>
            <a:ext cx="8238306" cy="3025918"/>
          </a:xfrm>
        </p:spPr>
        <p:txBody>
          <a:bodyPr/>
          <a:lstStyle/>
          <a:p>
            <a:pPr lvl="1">
              <a:buFont typeface="Wingdings" panose="05000000000000000000" pitchFamily="2" charset="2"/>
              <a:buChar char="Ø"/>
            </a:pPr>
            <a:r>
              <a:rPr lang="de-DE" dirty="0" smtClean="0"/>
              <a:t>2018 erfolgte der Beschluss des umfangreichen Handlungsprogramms „Nachhaltige </a:t>
            </a:r>
            <a:r>
              <a:rPr lang="de-DE" dirty="0"/>
              <a:t>Sicherung </a:t>
            </a:r>
            <a:r>
              <a:rPr lang="de-DE" dirty="0" smtClean="0"/>
              <a:t>der Bildungsqualität </a:t>
            </a:r>
            <a:r>
              <a:rPr lang="de-DE" dirty="0"/>
              <a:t>im Freistaat Sachsen</a:t>
            </a:r>
            <a:r>
              <a:rPr lang="de-DE" dirty="0" smtClean="0"/>
              <a:t>“. </a:t>
            </a:r>
          </a:p>
          <a:p>
            <a:pPr lvl="1" algn="just">
              <a:buFont typeface="Wingdings" panose="05000000000000000000" pitchFamily="2" charset="2"/>
              <a:buChar char="Ø"/>
            </a:pPr>
            <a:r>
              <a:rPr lang="de-DE" dirty="0" smtClean="0"/>
              <a:t>Mit dem ersten Gesetz der neuen Koalition (Bildungsstärkungsgesetz, 2020) wurden weitere Schritte umgesetzt.</a:t>
            </a:r>
          </a:p>
          <a:p>
            <a:pPr algn="just">
              <a:buFont typeface="Wingdings" panose="05000000000000000000" pitchFamily="2" charset="2"/>
              <a:buChar char="Ø"/>
            </a:pPr>
            <a:r>
              <a:rPr lang="de-DE" dirty="0" smtClean="0"/>
              <a:t>Diese </a:t>
            </a:r>
            <a:r>
              <a:rPr lang="de-DE" dirty="0"/>
              <a:t>M</a:t>
            </a:r>
            <a:r>
              <a:rPr lang="de-DE" dirty="0" smtClean="0"/>
              <a:t>aßnahmen tragen dazu bei, die Wettbewerbsfähigkeit des Freistaates in der Werbung um Lehrkräfte zu sichern, das System bis heute stabil zu halten und mit finanziellen und organisatorischen Instrumenten Lehrkräfte und Referendare für die ländlichen Regionen zu gewinnen.  </a:t>
            </a:r>
          </a:p>
          <a:p>
            <a:pPr algn="just">
              <a:buFont typeface="Wingdings" panose="05000000000000000000" pitchFamily="2" charset="2"/>
              <a:buChar char="Ø"/>
            </a:pPr>
            <a:r>
              <a:rPr lang="de-DE" dirty="0"/>
              <a:t>W</a:t>
            </a:r>
            <a:r>
              <a:rPr lang="de-DE" dirty="0" smtClean="0"/>
              <a:t>eitere </a:t>
            </a:r>
            <a:r>
              <a:rPr lang="de-DE" dirty="0"/>
              <a:t>Maßnahmen sind unerlässlich angesichts der aktuellen </a:t>
            </a:r>
            <a:r>
              <a:rPr lang="de-DE" dirty="0" smtClean="0"/>
              <a:t>Situation.</a:t>
            </a:r>
            <a:endParaRPr lang="de-DE" dirty="0"/>
          </a:p>
          <a:p>
            <a:endParaRPr lang="de-DE"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4</a:t>
            </a:fld>
            <a:endParaRPr lang="de-DE" altLang="de-DE"/>
          </a:p>
        </p:txBody>
      </p:sp>
    </p:spTree>
    <p:extLst>
      <p:ext uri="{BB962C8B-B14F-4D97-AF65-F5344CB8AC3E}">
        <p14:creationId xmlns:p14="http://schemas.microsoft.com/office/powerpoint/2010/main" val="340064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6067"/>
            <a:ext cx="6697414" cy="370929"/>
          </a:xfrm>
        </p:spPr>
        <p:txBody>
          <a:bodyPr/>
          <a:lstStyle/>
          <a:p>
            <a:r>
              <a:rPr lang="de-DE" sz="2400" b="1" dirty="0"/>
              <a:t>2. Aktuelle Situation</a:t>
            </a:r>
            <a:endParaRPr lang="de-DE" sz="2400"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5</a:t>
            </a:fld>
            <a:endParaRPr lang="de-DE" altLang="de-DE"/>
          </a:p>
        </p:txBody>
      </p:sp>
      <p:graphicFrame>
        <p:nvGraphicFramePr>
          <p:cNvPr id="6" name="Diagramm 5"/>
          <p:cNvGraphicFramePr>
            <a:graphicFrameLocks/>
          </p:cNvGraphicFramePr>
          <p:nvPr>
            <p:extLst>
              <p:ext uri="{D42A27DB-BD31-4B8C-83A1-F6EECF244321}">
                <p14:modId xmlns:p14="http://schemas.microsoft.com/office/powerpoint/2010/main" val="3154751579"/>
              </p:ext>
            </p:extLst>
          </p:nvPr>
        </p:nvGraphicFramePr>
        <p:xfrm>
          <a:off x="611188" y="843558"/>
          <a:ext cx="7777236" cy="3828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3143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8149" y="328613"/>
            <a:ext cx="6654801" cy="370929"/>
          </a:xfrm>
        </p:spPr>
        <p:txBody>
          <a:bodyPr/>
          <a:lstStyle/>
          <a:p>
            <a:r>
              <a:rPr lang="de-DE" sz="2400" b="1" dirty="0" smtClean="0"/>
              <a:t>2. Aktuelle Situation</a:t>
            </a:r>
            <a:endParaRPr lang="de-DE" sz="2400" b="1"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6</a:t>
            </a:fld>
            <a:endParaRPr lang="de-DE" altLang="de-DE"/>
          </a:p>
        </p:txBody>
      </p:sp>
      <p:graphicFrame>
        <p:nvGraphicFramePr>
          <p:cNvPr id="6" name="Tabelle 5"/>
          <p:cNvGraphicFramePr>
            <a:graphicFrameLocks noGrp="1"/>
          </p:cNvGraphicFramePr>
          <p:nvPr>
            <p:extLst>
              <p:ext uri="{D42A27DB-BD31-4B8C-83A1-F6EECF244321}">
                <p14:modId xmlns:p14="http://schemas.microsoft.com/office/powerpoint/2010/main" val="540519170"/>
              </p:ext>
            </p:extLst>
          </p:nvPr>
        </p:nvGraphicFramePr>
        <p:xfrm>
          <a:off x="438149" y="1059581"/>
          <a:ext cx="8238306" cy="3672405"/>
        </p:xfrm>
        <a:graphic>
          <a:graphicData uri="http://schemas.openxmlformats.org/drawingml/2006/table">
            <a:tbl>
              <a:tblPr/>
              <a:tblGrid>
                <a:gridCol w="1015934">
                  <a:extLst>
                    <a:ext uri="{9D8B030D-6E8A-4147-A177-3AD203B41FA5}">
                      <a16:colId xmlns:a16="http://schemas.microsoft.com/office/drawing/2014/main" val="2519492250"/>
                    </a:ext>
                  </a:extLst>
                </a:gridCol>
                <a:gridCol w="886634">
                  <a:extLst>
                    <a:ext uri="{9D8B030D-6E8A-4147-A177-3AD203B41FA5}">
                      <a16:colId xmlns:a16="http://schemas.microsoft.com/office/drawing/2014/main" val="464734846"/>
                    </a:ext>
                  </a:extLst>
                </a:gridCol>
                <a:gridCol w="886634">
                  <a:extLst>
                    <a:ext uri="{9D8B030D-6E8A-4147-A177-3AD203B41FA5}">
                      <a16:colId xmlns:a16="http://schemas.microsoft.com/office/drawing/2014/main" val="800195473"/>
                    </a:ext>
                  </a:extLst>
                </a:gridCol>
                <a:gridCol w="886634">
                  <a:extLst>
                    <a:ext uri="{9D8B030D-6E8A-4147-A177-3AD203B41FA5}">
                      <a16:colId xmlns:a16="http://schemas.microsoft.com/office/drawing/2014/main" val="2308264288"/>
                    </a:ext>
                  </a:extLst>
                </a:gridCol>
                <a:gridCol w="886634">
                  <a:extLst>
                    <a:ext uri="{9D8B030D-6E8A-4147-A177-3AD203B41FA5}">
                      <a16:colId xmlns:a16="http://schemas.microsoft.com/office/drawing/2014/main" val="1070049277"/>
                    </a:ext>
                  </a:extLst>
                </a:gridCol>
                <a:gridCol w="886634">
                  <a:extLst>
                    <a:ext uri="{9D8B030D-6E8A-4147-A177-3AD203B41FA5}">
                      <a16:colId xmlns:a16="http://schemas.microsoft.com/office/drawing/2014/main" val="3558638204"/>
                    </a:ext>
                  </a:extLst>
                </a:gridCol>
                <a:gridCol w="886634">
                  <a:extLst>
                    <a:ext uri="{9D8B030D-6E8A-4147-A177-3AD203B41FA5}">
                      <a16:colId xmlns:a16="http://schemas.microsoft.com/office/drawing/2014/main" val="979788833"/>
                    </a:ext>
                  </a:extLst>
                </a:gridCol>
                <a:gridCol w="886634">
                  <a:extLst>
                    <a:ext uri="{9D8B030D-6E8A-4147-A177-3AD203B41FA5}">
                      <a16:colId xmlns:a16="http://schemas.microsoft.com/office/drawing/2014/main" val="3816598560"/>
                    </a:ext>
                  </a:extLst>
                </a:gridCol>
                <a:gridCol w="1015934">
                  <a:extLst>
                    <a:ext uri="{9D8B030D-6E8A-4147-A177-3AD203B41FA5}">
                      <a16:colId xmlns:a16="http://schemas.microsoft.com/office/drawing/2014/main" val="1609416112"/>
                    </a:ext>
                  </a:extLst>
                </a:gridCol>
              </a:tblGrid>
              <a:tr h="310235">
                <a:tc gridSpan="9">
                  <a:txBody>
                    <a:bodyPr/>
                    <a:lstStyle/>
                    <a:p>
                      <a:pPr algn="ctr" fontAlgn="b"/>
                      <a:r>
                        <a:rPr lang="de-DE" sz="1600" b="1" i="0" u="none" strike="noStrike" dirty="0">
                          <a:solidFill>
                            <a:srgbClr val="000000"/>
                          </a:solidFill>
                          <a:effectLst/>
                          <a:latin typeface="Calibri" panose="020F0502020204030204" pitchFamily="34" charset="0"/>
                        </a:rPr>
                        <a:t>Kenndaten zum Schuljahr 2022/2023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02247207"/>
                  </a:ext>
                </a:extLst>
              </a:tr>
              <a:tr h="853147">
                <a:tc>
                  <a:txBody>
                    <a:bodyPr/>
                    <a:lstStyle/>
                    <a:p>
                      <a:pPr algn="ctr" fontAlgn="b"/>
                      <a:r>
                        <a:rPr lang="de-DE" sz="1100" b="1" i="0" u="none" strike="noStrike">
                          <a:solidFill>
                            <a:srgbClr val="000000"/>
                          </a:solidFill>
                          <a:effectLst/>
                          <a:latin typeface="Calibri" panose="020F0502020204030204" pitchFamily="34" charset="0"/>
                        </a:rPr>
                        <a:t>Schulart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de-DE" sz="1100" b="1" i="0" u="none" strike="noStrike">
                          <a:solidFill>
                            <a:srgbClr val="000000"/>
                          </a:solidFill>
                          <a:effectLst/>
                          <a:latin typeface="Calibri" panose="020F0502020204030204" pitchFamily="34" charset="0"/>
                        </a:rPr>
                        <a:t>Bedarf in VZÄ</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
                      <a:r>
                        <a:rPr lang="de-DE" sz="1100" b="1" i="0" u="none" strike="noStrike">
                          <a:solidFill>
                            <a:srgbClr val="000000"/>
                          </a:solidFill>
                          <a:effectLst/>
                          <a:latin typeface="Calibri" panose="020F0502020204030204" pitchFamily="34" charset="0"/>
                        </a:rPr>
                        <a:t>Lehrer IST in VZÄ</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de-DE" sz="1100" b="1" i="0" u="none" strike="noStrike">
                          <a:solidFill>
                            <a:srgbClr val="000000"/>
                          </a:solidFill>
                          <a:effectLst/>
                          <a:latin typeface="Calibri" panose="020F0502020204030204" pitchFamily="34" charset="0"/>
                        </a:rPr>
                        <a:t>Bilanz in VZÄ</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b"/>
                      <a:r>
                        <a:rPr lang="de-DE" sz="1100" b="1" i="0" u="none" strike="noStrike" dirty="0" smtClean="0">
                          <a:solidFill>
                            <a:srgbClr val="FFFFFF"/>
                          </a:solidFill>
                          <a:effectLst/>
                          <a:latin typeface="Calibri" panose="020F0502020204030204" pitchFamily="34" charset="0"/>
                        </a:rPr>
                        <a:t>Absicherung </a:t>
                      </a:r>
                      <a:r>
                        <a:rPr lang="de-DE" sz="1100" b="1" i="0" u="none" strike="noStrike" dirty="0">
                          <a:solidFill>
                            <a:srgbClr val="FFFFFF"/>
                          </a:solidFill>
                          <a:effectLst/>
                          <a:latin typeface="Calibri" panose="020F0502020204030204" pitchFamily="34" charset="0"/>
                        </a:rPr>
                        <a:t>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de-DE" sz="1100" b="1" i="0" u="none" strike="noStrike" dirty="0">
                          <a:solidFill>
                            <a:srgbClr val="000000"/>
                          </a:solidFill>
                          <a:effectLst/>
                          <a:latin typeface="Calibri" panose="020F0502020204030204" pitchFamily="34" charset="0"/>
                        </a:rPr>
                        <a:t>Anzahl SuS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de-DE" sz="1100" b="1" i="0" u="none" strike="noStrike" dirty="0">
                          <a:solidFill>
                            <a:srgbClr val="000000"/>
                          </a:solidFill>
                          <a:effectLst/>
                          <a:latin typeface="Calibri" panose="020F0502020204030204" pitchFamily="34" charset="0"/>
                        </a:rPr>
                        <a:t>Anzahl Klassen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de-DE" sz="1100" b="1" i="0" u="none" strike="noStrike">
                          <a:solidFill>
                            <a:srgbClr val="000000"/>
                          </a:solidFill>
                          <a:effectLst/>
                          <a:latin typeface="Calibri" panose="020F0502020204030204" pitchFamily="34" charset="0"/>
                        </a:rPr>
                        <a:t>SuS pro Klasse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de-DE" sz="1100" b="1" i="0" u="none" strike="noStrike">
                          <a:solidFill>
                            <a:srgbClr val="000000"/>
                          </a:solidFill>
                          <a:effectLst/>
                          <a:latin typeface="Calibri" panose="020F0502020204030204" pitchFamily="34" charset="0"/>
                        </a:rPr>
                        <a:t>Anzahl Lehrkräfte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136494715"/>
                  </a:ext>
                </a:extLst>
              </a:tr>
              <a:tr h="281150">
                <a:tc>
                  <a:txBody>
                    <a:bodyPr/>
                    <a:lstStyle/>
                    <a:p>
                      <a:pPr algn="l" fontAlgn="b"/>
                      <a:r>
                        <a:rPr lang="de-DE" sz="1100" b="0" i="0" u="none" strike="noStrike">
                          <a:solidFill>
                            <a:srgbClr val="000000"/>
                          </a:solidFill>
                          <a:effectLst/>
                          <a:latin typeface="Calibri" panose="020F0502020204030204" pitchFamily="34" charset="0"/>
                        </a:rPr>
                        <a:t>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de-DE" sz="1100" b="0" i="0" u="none" strike="noStrike">
                          <a:solidFill>
                            <a:srgbClr val="000000"/>
                          </a:solidFill>
                          <a:effectLst/>
                          <a:latin typeface="Calibri" panose="020F0502020204030204" pitchFamily="34" charset="0"/>
                        </a:rPr>
                        <a:t>8634,0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de-DE" sz="1100" b="0" i="0" u="none" strike="noStrike">
                          <a:solidFill>
                            <a:srgbClr val="000000"/>
                          </a:solidFill>
                          <a:effectLst/>
                          <a:latin typeface="Calibri" panose="020F0502020204030204" pitchFamily="34" charset="0"/>
                        </a:rPr>
                        <a:t>8497,8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de-DE" sz="1100" b="0" i="0" u="none" strike="noStrike" dirty="0">
                          <a:solidFill>
                            <a:srgbClr val="000000"/>
                          </a:solidFill>
                          <a:effectLst/>
                          <a:latin typeface="Calibri" panose="020F0502020204030204" pitchFamily="34" charset="0"/>
                        </a:rPr>
                        <a:t>-136,2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r" fontAlgn="b"/>
                      <a:r>
                        <a:rPr lang="de-DE" sz="1100" b="0" i="0" u="none" strike="noStrike">
                          <a:solidFill>
                            <a:srgbClr val="FFFFFF"/>
                          </a:solidFill>
                          <a:effectLst/>
                          <a:latin typeface="Calibri" panose="020F0502020204030204" pitchFamily="34" charset="0"/>
                        </a:rPr>
                        <a:t>98,2%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de-DE" sz="1100" b="0" i="0" u="none" strike="noStrike">
                          <a:solidFill>
                            <a:srgbClr val="000000"/>
                          </a:solidFill>
                          <a:effectLst/>
                          <a:latin typeface="Calibri" panose="020F0502020204030204" pitchFamily="34" charset="0"/>
                        </a:rPr>
                        <a:t>139996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6646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21,1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9977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83930114"/>
                  </a:ext>
                </a:extLst>
              </a:tr>
              <a:tr h="281150">
                <a:tc>
                  <a:txBody>
                    <a:bodyPr/>
                    <a:lstStyle/>
                    <a:p>
                      <a:pPr algn="l" fontAlgn="b"/>
                      <a:r>
                        <a:rPr lang="de-DE" sz="1100" b="0" i="0" u="none" strike="noStrike">
                          <a:solidFill>
                            <a:srgbClr val="000000"/>
                          </a:solidFill>
                          <a:effectLst/>
                          <a:latin typeface="Calibri" panose="020F0502020204030204" pitchFamily="34" charset="0"/>
                        </a:rPr>
                        <a:t>OS u. AOS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de-DE" sz="1100" b="0" i="0" u="none" strike="noStrike">
                          <a:solidFill>
                            <a:srgbClr val="000000"/>
                          </a:solidFill>
                          <a:effectLst/>
                          <a:latin typeface="Calibri" panose="020F0502020204030204" pitchFamily="34" charset="0"/>
                        </a:rPr>
                        <a:t>7450,4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de-DE" sz="1100" b="0" i="0" u="none" strike="noStrike">
                          <a:solidFill>
                            <a:srgbClr val="000000"/>
                          </a:solidFill>
                          <a:effectLst/>
                          <a:latin typeface="Calibri" panose="020F0502020204030204" pitchFamily="34" charset="0"/>
                        </a:rPr>
                        <a:t>7025,6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de-DE" sz="1100" b="0" i="0" u="none" strike="noStrike">
                          <a:solidFill>
                            <a:srgbClr val="000000"/>
                          </a:solidFill>
                          <a:effectLst/>
                          <a:latin typeface="Calibri" panose="020F0502020204030204" pitchFamily="34" charset="0"/>
                        </a:rPr>
                        <a:t>-424,7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r" fontAlgn="b"/>
                      <a:r>
                        <a:rPr lang="de-DE" sz="1100" b="0" i="0" u="none" strike="noStrike">
                          <a:solidFill>
                            <a:srgbClr val="FFFFFF"/>
                          </a:solidFill>
                          <a:effectLst/>
                          <a:latin typeface="Calibri" panose="020F0502020204030204" pitchFamily="34" charset="0"/>
                        </a:rPr>
                        <a:t>93,5%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de-DE" sz="1100" b="0" i="0" u="none" strike="noStrike">
                          <a:solidFill>
                            <a:srgbClr val="000000"/>
                          </a:solidFill>
                          <a:effectLst/>
                          <a:latin typeface="Calibri" panose="020F0502020204030204" pitchFamily="34" charset="0"/>
                        </a:rPr>
                        <a:t>104445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4423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23,6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8060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66596169"/>
                  </a:ext>
                </a:extLst>
              </a:tr>
              <a:tr h="281150">
                <a:tc>
                  <a:txBody>
                    <a:bodyPr/>
                    <a:lstStyle/>
                    <a:p>
                      <a:pPr algn="l" fontAlgn="b"/>
                      <a:r>
                        <a:rPr lang="de-DE" sz="1100" b="0" i="0" u="none" strike="noStrike" dirty="0">
                          <a:solidFill>
                            <a:srgbClr val="000000"/>
                          </a:solidFill>
                          <a:effectLst/>
                          <a:latin typeface="Calibri" panose="020F0502020204030204" pitchFamily="34" charset="0"/>
                        </a:rPr>
                        <a:t>§63d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de-DE" sz="1100" b="0" i="0" u="none" strike="noStrike">
                          <a:solidFill>
                            <a:srgbClr val="000000"/>
                          </a:solidFill>
                          <a:effectLst/>
                          <a:latin typeface="Calibri" panose="020F0502020204030204" pitchFamily="34" charset="0"/>
                        </a:rPr>
                        <a:t>115,9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de-DE" sz="1100" b="0" i="0" u="none" strike="noStrike">
                          <a:solidFill>
                            <a:srgbClr val="000000"/>
                          </a:solidFill>
                          <a:effectLst/>
                          <a:latin typeface="Calibri" panose="020F0502020204030204" pitchFamily="34" charset="0"/>
                        </a:rPr>
                        <a:t>108,6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de-DE" sz="1100" b="0" i="0" u="none" strike="noStrike">
                          <a:solidFill>
                            <a:srgbClr val="000000"/>
                          </a:solidFill>
                          <a:effectLst/>
                          <a:latin typeface="Calibri" panose="020F0502020204030204" pitchFamily="34" charset="0"/>
                        </a:rPr>
                        <a:t>-7,3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r" fontAlgn="b"/>
                      <a:r>
                        <a:rPr lang="de-DE" sz="1100" b="0" i="0" u="none" strike="noStrike">
                          <a:solidFill>
                            <a:srgbClr val="FFFFFF"/>
                          </a:solidFill>
                          <a:effectLst/>
                          <a:latin typeface="Calibri" panose="020F0502020204030204" pitchFamily="34" charset="0"/>
                        </a:rPr>
                        <a:t>92,7%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de-DE" sz="1100" b="0" i="0" u="none" strike="noStrike">
                          <a:solidFill>
                            <a:srgbClr val="000000"/>
                          </a:solidFill>
                          <a:effectLst/>
                          <a:latin typeface="Calibri" panose="020F0502020204030204" pitchFamily="34" charset="0"/>
                        </a:rPr>
                        <a:t>1750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23,6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127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70830628"/>
                  </a:ext>
                </a:extLst>
              </a:tr>
              <a:tr h="521583">
                <a:tc>
                  <a:txBody>
                    <a:bodyPr/>
                    <a:lstStyle/>
                    <a:p>
                      <a:pPr algn="l" fontAlgn="b"/>
                      <a:r>
                        <a:rPr lang="de-DE" sz="1100" b="0" i="0" u="none" strike="noStrike">
                          <a:solidFill>
                            <a:srgbClr val="000000"/>
                          </a:solidFill>
                          <a:effectLst/>
                          <a:latin typeface="Calibri" panose="020F0502020204030204" pitchFamily="34" charset="0"/>
                        </a:rPr>
                        <a:t>GY, AGY u. KOL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de-DE" sz="1100" b="0" i="0" u="none" strike="noStrike">
                          <a:solidFill>
                            <a:srgbClr val="000000"/>
                          </a:solidFill>
                          <a:effectLst/>
                          <a:latin typeface="Calibri" panose="020F0502020204030204" pitchFamily="34" charset="0"/>
                        </a:rPr>
                        <a:t>6840,4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de-DE" sz="1100" b="0" i="0" u="none" strike="noStrike">
                          <a:solidFill>
                            <a:srgbClr val="000000"/>
                          </a:solidFill>
                          <a:effectLst/>
                          <a:latin typeface="Calibri" panose="020F0502020204030204" pitchFamily="34" charset="0"/>
                        </a:rPr>
                        <a:t>6683,9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de-DE" sz="1100" b="0" i="0" u="none" strike="noStrike">
                          <a:solidFill>
                            <a:srgbClr val="000000"/>
                          </a:solidFill>
                          <a:effectLst/>
                          <a:latin typeface="Calibri" panose="020F0502020204030204" pitchFamily="34" charset="0"/>
                        </a:rPr>
                        <a:t>-156,6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r" fontAlgn="b"/>
                      <a:r>
                        <a:rPr lang="de-DE" sz="1100" b="0" i="0" u="none" strike="noStrike">
                          <a:solidFill>
                            <a:srgbClr val="FFFFFF"/>
                          </a:solidFill>
                          <a:effectLst/>
                          <a:latin typeface="Calibri" panose="020F0502020204030204" pitchFamily="34" charset="0"/>
                        </a:rPr>
                        <a:t>97,3%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de-DE" sz="1100" b="0" i="0" u="none" strike="noStrike">
                          <a:solidFill>
                            <a:srgbClr val="000000"/>
                          </a:solidFill>
                          <a:effectLst/>
                          <a:latin typeface="Calibri" panose="020F0502020204030204" pitchFamily="34" charset="0"/>
                        </a:rPr>
                        <a:t>95386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4040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23,6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7999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60364846"/>
                  </a:ext>
                </a:extLst>
              </a:tr>
              <a:tr h="281150">
                <a:tc>
                  <a:txBody>
                    <a:bodyPr/>
                    <a:lstStyle/>
                    <a:p>
                      <a:pPr algn="l" fontAlgn="b"/>
                      <a:r>
                        <a:rPr lang="de-DE" sz="1100" b="0" i="0" u="none" strike="noStrike">
                          <a:solidFill>
                            <a:srgbClr val="000000"/>
                          </a:solidFill>
                          <a:effectLst/>
                          <a:latin typeface="Calibri" panose="020F0502020204030204" pitchFamily="34" charset="0"/>
                        </a:rPr>
                        <a:t>GMS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de-DE" sz="1100" b="0" i="0" u="none" strike="noStrike">
                          <a:solidFill>
                            <a:srgbClr val="000000"/>
                          </a:solidFill>
                          <a:effectLst/>
                          <a:latin typeface="Calibri" panose="020F0502020204030204" pitchFamily="34" charset="0"/>
                        </a:rPr>
                        <a:t>48,7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de-DE" sz="1100" b="0" i="0" u="none" strike="noStrike">
                          <a:solidFill>
                            <a:srgbClr val="000000"/>
                          </a:solidFill>
                          <a:effectLst/>
                          <a:latin typeface="Calibri" panose="020F0502020204030204" pitchFamily="34" charset="0"/>
                        </a:rPr>
                        <a:t>48,0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de-DE" sz="1100" b="0" i="0" u="none" strike="noStrike">
                          <a:solidFill>
                            <a:srgbClr val="000000"/>
                          </a:solidFill>
                          <a:effectLst/>
                          <a:latin typeface="Calibri" panose="020F0502020204030204" pitchFamily="34" charset="0"/>
                        </a:rPr>
                        <a:t>-0,7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r" fontAlgn="b"/>
                      <a:r>
                        <a:rPr lang="de-DE" sz="1100" b="0" i="0" u="none" strike="noStrike">
                          <a:solidFill>
                            <a:srgbClr val="FFFFFF"/>
                          </a:solidFill>
                          <a:effectLst/>
                          <a:latin typeface="Calibri" panose="020F0502020204030204" pitchFamily="34" charset="0"/>
                        </a:rPr>
                        <a:t>98,3%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de-DE" sz="1100" b="0" i="0" u="none" strike="noStrike">
                          <a:solidFill>
                            <a:srgbClr val="000000"/>
                          </a:solidFill>
                          <a:effectLst/>
                          <a:latin typeface="Calibri" panose="020F0502020204030204" pitchFamily="34" charset="0"/>
                        </a:rPr>
                        <a:t>809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22,5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78139420"/>
                  </a:ext>
                </a:extLst>
              </a:tr>
              <a:tr h="281150">
                <a:tc>
                  <a:txBody>
                    <a:bodyPr/>
                    <a:lstStyle/>
                    <a:p>
                      <a:pPr algn="l" fontAlgn="b"/>
                      <a:r>
                        <a:rPr lang="de-DE" sz="1100" b="0" i="0" u="none" strike="noStrike">
                          <a:solidFill>
                            <a:srgbClr val="000000"/>
                          </a:solidFill>
                          <a:effectLst/>
                          <a:latin typeface="Calibri" panose="020F0502020204030204" pitchFamily="34" charset="0"/>
                        </a:rPr>
                        <a:t>FS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de-DE" sz="1100" b="0" i="0" u="none" strike="noStrike">
                          <a:solidFill>
                            <a:srgbClr val="000000"/>
                          </a:solidFill>
                          <a:effectLst/>
                          <a:latin typeface="Calibri" panose="020F0502020204030204" pitchFamily="34" charset="0"/>
                        </a:rPr>
                        <a:t>3266,3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de-DE" sz="1100" b="0" i="0" u="none" strike="noStrike">
                          <a:solidFill>
                            <a:srgbClr val="000000"/>
                          </a:solidFill>
                          <a:effectLst/>
                          <a:latin typeface="Calibri" panose="020F0502020204030204" pitchFamily="34" charset="0"/>
                        </a:rPr>
                        <a:t>2841,5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de-DE" sz="1100" b="0" i="0" u="none" strike="noStrike">
                          <a:solidFill>
                            <a:srgbClr val="000000"/>
                          </a:solidFill>
                          <a:effectLst/>
                          <a:latin typeface="Calibri" panose="020F0502020204030204" pitchFamily="34" charset="0"/>
                        </a:rPr>
                        <a:t>-424,8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r" fontAlgn="b"/>
                      <a:r>
                        <a:rPr lang="de-DE" sz="1100" b="0" i="0" u="none" strike="noStrike">
                          <a:solidFill>
                            <a:srgbClr val="FFFFFF"/>
                          </a:solidFill>
                          <a:effectLst/>
                          <a:latin typeface="Calibri" panose="020F0502020204030204" pitchFamily="34" charset="0"/>
                        </a:rPr>
                        <a:t>85,3%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de-DE" sz="1100" b="0" i="0" u="none" strike="noStrike">
                          <a:solidFill>
                            <a:srgbClr val="000000"/>
                          </a:solidFill>
                          <a:effectLst/>
                          <a:latin typeface="Calibri" panose="020F0502020204030204" pitchFamily="34" charset="0"/>
                        </a:rPr>
                        <a:t>17918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1839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3375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26366548"/>
                  </a:ext>
                </a:extLst>
              </a:tr>
              <a:tr h="290845">
                <a:tc>
                  <a:txBody>
                    <a:bodyPr/>
                    <a:lstStyle/>
                    <a:p>
                      <a:pPr algn="l" fontAlgn="b"/>
                      <a:r>
                        <a:rPr lang="de-DE" sz="1100" b="0" i="0" u="none" strike="noStrike">
                          <a:solidFill>
                            <a:srgbClr val="000000"/>
                          </a:solidFill>
                          <a:effectLst/>
                          <a:latin typeface="Calibri" panose="020F0502020204030204" pitchFamily="34" charset="0"/>
                        </a:rPr>
                        <a:t>BS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b"/>
                      <a:r>
                        <a:rPr lang="de-DE" sz="1100" b="0" i="0" u="none" strike="noStrike">
                          <a:solidFill>
                            <a:srgbClr val="000000"/>
                          </a:solidFill>
                          <a:effectLst/>
                          <a:latin typeface="Calibri" panose="020F0502020204030204" pitchFamily="34" charset="0"/>
                        </a:rPr>
                        <a:t>3381,7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de-DE" sz="1100" b="0" i="0" u="none" strike="noStrike">
                          <a:solidFill>
                            <a:srgbClr val="000000"/>
                          </a:solidFill>
                          <a:effectLst/>
                          <a:latin typeface="Calibri" panose="020F0502020204030204" pitchFamily="34" charset="0"/>
                        </a:rPr>
                        <a:t>3312,0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de-DE" sz="1100" b="0" i="0" u="none" strike="noStrike">
                          <a:solidFill>
                            <a:srgbClr val="000000"/>
                          </a:solidFill>
                          <a:effectLst/>
                          <a:latin typeface="Calibri" panose="020F0502020204030204" pitchFamily="34" charset="0"/>
                        </a:rPr>
                        <a:t>-69,7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fontAlgn="b"/>
                      <a:r>
                        <a:rPr lang="de-DE" sz="1100" b="0" i="0" u="none" strike="noStrike">
                          <a:solidFill>
                            <a:srgbClr val="FFFFFF"/>
                          </a:solidFill>
                          <a:effectLst/>
                          <a:latin typeface="Calibri" panose="020F0502020204030204" pitchFamily="34" charset="0"/>
                        </a:rPr>
                        <a:t>97,6%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de-DE" sz="1100" b="0" i="0" u="none" strike="noStrike">
                          <a:solidFill>
                            <a:srgbClr val="000000"/>
                          </a:solidFill>
                          <a:effectLst/>
                          <a:latin typeface="Calibri" panose="020F0502020204030204" pitchFamily="34" charset="0"/>
                        </a:rPr>
                        <a:t>69391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3595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19,3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0" i="0" u="none" strike="noStrike">
                          <a:solidFill>
                            <a:srgbClr val="000000"/>
                          </a:solidFill>
                          <a:effectLst/>
                          <a:latin typeface="Calibri" panose="020F0502020204030204" pitchFamily="34" charset="0"/>
                        </a:rPr>
                        <a:t>3783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17703688"/>
                  </a:ext>
                </a:extLst>
              </a:tr>
              <a:tr h="290845">
                <a:tc gridSpan="3">
                  <a:txBody>
                    <a:bodyPr/>
                    <a:lstStyle/>
                    <a:p>
                      <a:pPr algn="ctr" fontAlgn="b"/>
                      <a:r>
                        <a:rPr lang="de-DE" sz="1100" b="1" i="0" u="none" strike="noStrike">
                          <a:solidFill>
                            <a:srgbClr val="000000"/>
                          </a:solidFill>
                          <a:effectLst/>
                          <a:latin typeface="Calibri" panose="020F0502020204030204" pitchFamily="34" charset="0"/>
                        </a:rPr>
                        <a:t>Gesamtbilanz</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r" fontAlgn="b"/>
                      <a:r>
                        <a:rPr lang="de-DE" sz="1100" b="1" i="0" u="none" strike="noStrike">
                          <a:solidFill>
                            <a:srgbClr val="000000"/>
                          </a:solidFill>
                          <a:effectLst/>
                          <a:latin typeface="Calibri" panose="020F0502020204030204" pitchFamily="34" charset="0"/>
                        </a:rPr>
                        <a:t>-1220,0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fontAlgn="b"/>
                      <a:endParaRPr lang="de-DE" sz="1100" b="1"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de-DE" sz="1100" b="1" i="0" u="none" strike="noStrike">
                          <a:solidFill>
                            <a:srgbClr val="000000"/>
                          </a:solidFill>
                          <a:effectLst/>
                          <a:latin typeface="Calibri" panose="020F0502020204030204" pitchFamily="34" charset="0"/>
                        </a:rPr>
                        <a:t>429695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100" b="1" i="0" u="none" strike="noStrike">
                          <a:solidFill>
                            <a:srgbClr val="000000"/>
                          </a:solidFill>
                          <a:effectLst/>
                          <a:latin typeface="Calibri" panose="020F0502020204030204" pitchFamily="34" charset="0"/>
                        </a:rPr>
                        <a:t>20653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999607"/>
                  </a:ext>
                </a:extLst>
              </a:tr>
            </a:tbl>
          </a:graphicData>
        </a:graphic>
      </p:graphicFrame>
    </p:spTree>
    <p:extLst>
      <p:ext uri="{BB962C8B-B14F-4D97-AF65-F5344CB8AC3E}">
        <p14:creationId xmlns:p14="http://schemas.microsoft.com/office/powerpoint/2010/main" val="606321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9340"/>
            <a:ext cx="7806259" cy="370929"/>
          </a:xfrm>
        </p:spPr>
        <p:txBody>
          <a:bodyPr/>
          <a:lstStyle/>
          <a:p>
            <a:r>
              <a:rPr lang="de-DE" sz="2400" b="1" dirty="0" smtClean="0"/>
              <a:t>2. Aktuelle Situation - Kernaussagen Kenndaten</a:t>
            </a:r>
            <a:endParaRPr lang="de-DE" sz="2400" b="1"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7</a:t>
            </a:fld>
            <a:endParaRPr lang="de-DE" altLang="de-DE"/>
          </a:p>
        </p:txBody>
      </p:sp>
      <p:sp>
        <p:nvSpPr>
          <p:cNvPr id="7" name="Inhaltsplatzhalter 2"/>
          <p:cNvSpPr>
            <a:spLocks noGrp="1"/>
          </p:cNvSpPr>
          <p:nvPr>
            <p:ph idx="1"/>
          </p:nvPr>
        </p:nvSpPr>
        <p:spPr>
          <a:xfrm>
            <a:off x="467544" y="1347614"/>
            <a:ext cx="8352928" cy="3104643"/>
          </a:xfrm>
        </p:spPr>
        <p:txBody>
          <a:bodyPr/>
          <a:lstStyle/>
          <a:p>
            <a:pPr>
              <a:buFont typeface="Wingdings" panose="05000000000000000000" pitchFamily="2" charset="2"/>
              <a:buChar char="Ø"/>
            </a:pPr>
            <a:r>
              <a:rPr lang="de-DE" dirty="0" smtClean="0"/>
              <a:t>Schülerzuwachs </a:t>
            </a:r>
            <a:br>
              <a:rPr lang="de-DE" dirty="0" smtClean="0"/>
            </a:br>
            <a:r>
              <a:rPr lang="de-DE" dirty="0" smtClean="0"/>
              <a:t>seit dem SJ 2012/13 von insgesamt 55.419 </a:t>
            </a:r>
            <a:br>
              <a:rPr lang="de-DE" dirty="0" smtClean="0"/>
            </a:br>
            <a:r>
              <a:rPr lang="de-DE" dirty="0" smtClean="0"/>
              <a:t>seit dem SJ 2021/22 von 13.300 (davon rund 10.000 ukrainische Schüler)</a:t>
            </a:r>
          </a:p>
          <a:p>
            <a:pPr>
              <a:buFont typeface="Wingdings" panose="05000000000000000000" pitchFamily="2" charset="2"/>
              <a:buChar char="Ø"/>
            </a:pPr>
            <a:r>
              <a:rPr lang="de-DE" dirty="0" smtClean="0"/>
              <a:t>Klassenstärken im Vgl. zum SJ 2021/22</a:t>
            </a:r>
            <a:r>
              <a:rPr lang="de-DE" dirty="0"/>
              <a:t/>
            </a:r>
            <a:br>
              <a:rPr lang="de-DE" dirty="0"/>
            </a:br>
            <a:r>
              <a:rPr lang="de-DE" dirty="0"/>
              <a:t>GS	21,1 </a:t>
            </a:r>
            <a:r>
              <a:rPr lang="de-DE" dirty="0" smtClean="0">
                <a:sym typeface="Wingdings" panose="05000000000000000000" pitchFamily="2" charset="2"/>
              </a:rPr>
              <a:t></a:t>
            </a:r>
            <a:r>
              <a:rPr lang="de-DE" dirty="0" smtClean="0"/>
              <a:t> </a:t>
            </a:r>
            <a:r>
              <a:rPr lang="de-DE" dirty="0"/>
              <a:t>21,1		FS	  9,5 </a:t>
            </a:r>
            <a:r>
              <a:rPr lang="de-DE" dirty="0">
                <a:sym typeface="Wingdings" panose="05000000000000000000" pitchFamily="2" charset="2"/>
              </a:rPr>
              <a:t></a:t>
            </a:r>
            <a:r>
              <a:rPr lang="de-DE" dirty="0" smtClean="0"/>
              <a:t> </a:t>
            </a:r>
            <a:r>
              <a:rPr lang="de-DE" dirty="0"/>
              <a:t>9,7</a:t>
            </a:r>
            <a:br>
              <a:rPr lang="de-DE" dirty="0"/>
            </a:br>
            <a:r>
              <a:rPr lang="de-DE" dirty="0"/>
              <a:t>OS	24,3 </a:t>
            </a:r>
            <a:r>
              <a:rPr lang="de-DE" dirty="0">
                <a:sym typeface="Wingdings" panose="05000000000000000000" pitchFamily="2" charset="2"/>
              </a:rPr>
              <a:t></a:t>
            </a:r>
            <a:r>
              <a:rPr lang="de-DE" dirty="0" smtClean="0"/>
              <a:t> 23,6		BS	19,3 </a:t>
            </a:r>
            <a:r>
              <a:rPr lang="de-DE" dirty="0">
                <a:sym typeface="Wingdings" panose="05000000000000000000" pitchFamily="2" charset="2"/>
              </a:rPr>
              <a:t></a:t>
            </a:r>
            <a:r>
              <a:rPr lang="de-DE" dirty="0" smtClean="0"/>
              <a:t> 19,3</a:t>
            </a:r>
            <a:br>
              <a:rPr lang="de-DE" dirty="0" smtClean="0"/>
            </a:br>
            <a:r>
              <a:rPr lang="de-DE" dirty="0" smtClean="0"/>
              <a:t>GY	24,2 </a:t>
            </a:r>
            <a:r>
              <a:rPr lang="de-DE" dirty="0">
                <a:sym typeface="Wingdings" panose="05000000000000000000" pitchFamily="2" charset="2"/>
              </a:rPr>
              <a:t></a:t>
            </a:r>
            <a:r>
              <a:rPr lang="de-DE" dirty="0" smtClean="0"/>
              <a:t> 23,6</a:t>
            </a:r>
          </a:p>
          <a:p>
            <a:pPr lvl="1" algn="just">
              <a:buFont typeface="Wingdings" panose="05000000000000000000" pitchFamily="2" charset="2"/>
              <a:buChar char="Ø"/>
            </a:pPr>
            <a:r>
              <a:rPr lang="de-DE" dirty="0" smtClean="0"/>
              <a:t>Inklusion: Die </a:t>
            </a:r>
            <a:r>
              <a:rPr lang="de-DE" dirty="0"/>
              <a:t>Zahl der inklusiv unterrichteten Schüler mit sonderpädagogischem Förderbedarf ist auf rund 10.760 (255 mehr) </a:t>
            </a:r>
            <a:r>
              <a:rPr lang="de-DE" dirty="0" smtClean="0"/>
              <a:t>weiter gestiegen. </a:t>
            </a:r>
          </a:p>
          <a:p>
            <a:pPr lvl="1" algn="just">
              <a:buFont typeface="Wingdings" panose="05000000000000000000" pitchFamily="2" charset="2"/>
              <a:buChar char="Ø"/>
            </a:pPr>
            <a:r>
              <a:rPr lang="de-DE" dirty="0" smtClean="0"/>
              <a:t>Migration: Integration (DAZ 3) führt ebenfalls zur Reduzierung der Klassengröße.  </a:t>
            </a:r>
            <a:endParaRPr lang="de-DE" dirty="0"/>
          </a:p>
          <a:p>
            <a:endParaRPr lang="de-DE" dirty="0"/>
          </a:p>
        </p:txBody>
      </p:sp>
    </p:spTree>
    <p:extLst>
      <p:ext uri="{BB962C8B-B14F-4D97-AF65-F5344CB8AC3E}">
        <p14:creationId xmlns:p14="http://schemas.microsoft.com/office/powerpoint/2010/main" val="1172865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28613"/>
            <a:ext cx="6625406" cy="298921"/>
          </a:xfrm>
        </p:spPr>
        <p:txBody>
          <a:bodyPr/>
          <a:lstStyle/>
          <a:p>
            <a:r>
              <a:rPr lang="de-DE" sz="2400" b="1" dirty="0"/>
              <a:t>2. Aktuelle Situation</a:t>
            </a:r>
            <a:endParaRPr lang="de-DE" sz="2400" dirty="0"/>
          </a:p>
        </p:txBody>
      </p:sp>
      <p:sp>
        <p:nvSpPr>
          <p:cNvPr id="4" name="Datumsplatzhalter 3"/>
          <p:cNvSpPr>
            <a:spLocks noGrp="1"/>
          </p:cNvSpPr>
          <p:nvPr>
            <p:ph type="dt" sz="half" idx="10"/>
          </p:nvPr>
        </p:nvSpPr>
        <p:spPr/>
        <p:txBody>
          <a:bodyPr/>
          <a:lstStyle/>
          <a:p>
            <a:r>
              <a:rPr lang="de-DE" altLang="de-DE" smtClean="0"/>
              <a:t>|  31. Januar 2023  |  </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EFEEAE8C-987D-4842-8F26-3271BFCEF35F}" type="slidenum">
              <a:rPr lang="de-DE" altLang="de-DE" smtClean="0"/>
              <a:pPr/>
              <a:t>8</a:t>
            </a:fld>
            <a:endParaRPr lang="de-DE" altLang="de-DE"/>
          </a:p>
        </p:txBody>
      </p:sp>
      <p:graphicFrame>
        <p:nvGraphicFramePr>
          <p:cNvPr id="7" name="Tabelle 6"/>
          <p:cNvGraphicFramePr>
            <a:graphicFrameLocks noGrp="1"/>
          </p:cNvGraphicFramePr>
          <p:nvPr>
            <p:extLst>
              <p:ext uri="{D42A27DB-BD31-4B8C-83A1-F6EECF244321}">
                <p14:modId xmlns:p14="http://schemas.microsoft.com/office/powerpoint/2010/main" val="1530886862"/>
              </p:ext>
            </p:extLst>
          </p:nvPr>
        </p:nvGraphicFramePr>
        <p:xfrm>
          <a:off x="971600" y="627535"/>
          <a:ext cx="7416826" cy="4176462"/>
        </p:xfrm>
        <a:graphic>
          <a:graphicData uri="http://schemas.openxmlformats.org/drawingml/2006/table">
            <a:tbl>
              <a:tblPr>
                <a:tableStyleId>{5C22544A-7EE6-4342-B048-85BDC9FD1C3A}</a:tableStyleId>
              </a:tblPr>
              <a:tblGrid>
                <a:gridCol w="1231251">
                  <a:extLst>
                    <a:ext uri="{9D8B030D-6E8A-4147-A177-3AD203B41FA5}">
                      <a16:colId xmlns:a16="http://schemas.microsoft.com/office/drawing/2014/main" val="1224228078"/>
                    </a:ext>
                  </a:extLst>
                </a:gridCol>
                <a:gridCol w="2286610">
                  <a:extLst>
                    <a:ext uri="{9D8B030D-6E8A-4147-A177-3AD203B41FA5}">
                      <a16:colId xmlns:a16="http://schemas.microsoft.com/office/drawing/2014/main" val="2932752016"/>
                    </a:ext>
                  </a:extLst>
                </a:gridCol>
                <a:gridCol w="556995">
                  <a:extLst>
                    <a:ext uri="{9D8B030D-6E8A-4147-A177-3AD203B41FA5}">
                      <a16:colId xmlns:a16="http://schemas.microsoft.com/office/drawing/2014/main" val="623632397"/>
                    </a:ext>
                  </a:extLst>
                </a:gridCol>
                <a:gridCol w="556995">
                  <a:extLst>
                    <a:ext uri="{9D8B030D-6E8A-4147-A177-3AD203B41FA5}">
                      <a16:colId xmlns:a16="http://schemas.microsoft.com/office/drawing/2014/main" val="836182911"/>
                    </a:ext>
                  </a:extLst>
                </a:gridCol>
                <a:gridCol w="556995">
                  <a:extLst>
                    <a:ext uri="{9D8B030D-6E8A-4147-A177-3AD203B41FA5}">
                      <a16:colId xmlns:a16="http://schemas.microsoft.com/office/drawing/2014/main" val="2584004922"/>
                    </a:ext>
                  </a:extLst>
                </a:gridCol>
                <a:gridCol w="556995">
                  <a:extLst>
                    <a:ext uri="{9D8B030D-6E8A-4147-A177-3AD203B41FA5}">
                      <a16:colId xmlns:a16="http://schemas.microsoft.com/office/drawing/2014/main" val="1468907008"/>
                    </a:ext>
                  </a:extLst>
                </a:gridCol>
                <a:gridCol w="556995">
                  <a:extLst>
                    <a:ext uri="{9D8B030D-6E8A-4147-A177-3AD203B41FA5}">
                      <a16:colId xmlns:a16="http://schemas.microsoft.com/office/drawing/2014/main" val="1971135528"/>
                    </a:ext>
                  </a:extLst>
                </a:gridCol>
                <a:gridCol w="556995">
                  <a:extLst>
                    <a:ext uri="{9D8B030D-6E8A-4147-A177-3AD203B41FA5}">
                      <a16:colId xmlns:a16="http://schemas.microsoft.com/office/drawing/2014/main" val="4178570124"/>
                    </a:ext>
                  </a:extLst>
                </a:gridCol>
                <a:gridCol w="556995">
                  <a:extLst>
                    <a:ext uri="{9D8B030D-6E8A-4147-A177-3AD203B41FA5}">
                      <a16:colId xmlns:a16="http://schemas.microsoft.com/office/drawing/2014/main" val="1994361869"/>
                    </a:ext>
                  </a:extLst>
                </a:gridCol>
              </a:tblGrid>
              <a:tr h="802546">
                <a:tc gridSpan="9">
                  <a:txBody>
                    <a:bodyPr/>
                    <a:lstStyle/>
                    <a:p>
                      <a:pPr algn="ctr" fontAlgn="b"/>
                      <a:r>
                        <a:rPr lang="de-DE" sz="1400" u="none" strike="noStrike" dirty="0">
                          <a:effectLst/>
                        </a:rPr>
                        <a:t>Schülerinnen und Schüler pro Klasse nach Landkreis / kreisfreier Stadt und Schulart </a:t>
                      </a:r>
                      <a:r>
                        <a:rPr lang="de-DE" sz="1400" u="none" strike="noStrike" dirty="0" smtClean="0">
                          <a:effectLst/>
                        </a:rPr>
                        <a:t/>
                      </a:r>
                      <a:br>
                        <a:rPr lang="de-DE" sz="1400" u="none" strike="noStrike" dirty="0" smtClean="0">
                          <a:effectLst/>
                        </a:rPr>
                      </a:br>
                      <a:r>
                        <a:rPr lang="de-DE" sz="1400" u="none" strike="noStrike" dirty="0" smtClean="0">
                          <a:effectLst/>
                        </a:rPr>
                        <a:t>(</a:t>
                      </a:r>
                      <a:r>
                        <a:rPr lang="de-DE" sz="1400" u="none" strike="noStrike" dirty="0">
                          <a:effectLst/>
                        </a:rPr>
                        <a:t>Schulen in öffentlicher Trägerschaft</a:t>
                      </a:r>
                      <a:r>
                        <a:rPr lang="de-DE" sz="1400" u="none" strike="noStrike" dirty="0" smtClean="0">
                          <a:effectLst/>
                        </a:rPr>
                        <a:t>)</a:t>
                      </a:r>
                      <a:endParaRPr lang="de-DE" sz="1400" b="0" i="0" u="none" strike="noStrike" dirty="0">
                        <a:solidFill>
                          <a:srgbClr val="000000"/>
                        </a:solidFill>
                        <a:effectLst/>
                        <a:latin typeface="Calibri" panose="020F0502020204030204" pitchFamily="34" charset="0"/>
                      </a:endParaRPr>
                    </a:p>
                  </a:txBody>
                  <a:tcPr marL="4963" marR="4963" marT="4963"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93534198"/>
                  </a:ext>
                </a:extLst>
              </a:tr>
              <a:tr h="500178">
                <a:tc>
                  <a:txBody>
                    <a:bodyPr/>
                    <a:lstStyle/>
                    <a:p>
                      <a:pPr algn="ctr" fontAlgn="b"/>
                      <a:r>
                        <a:rPr lang="de-DE" sz="1050" u="none" strike="noStrike" dirty="0">
                          <a:effectLst/>
                        </a:rPr>
                        <a:t>Standort LaSuB</a:t>
                      </a:r>
                      <a:endParaRPr lang="de-DE" sz="1050" b="1" i="0" u="none" strike="noStrike" dirty="0">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Landkreis / kreisfreie Stadt</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GS</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OS</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§63d</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GY</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GMS</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FS</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BS</a:t>
                      </a:r>
                      <a:endParaRPr lang="de-DE" sz="1050" b="1"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17962606"/>
                  </a:ext>
                </a:extLst>
              </a:tr>
              <a:tr h="205267">
                <a:tc rowSpan="2">
                  <a:txBody>
                    <a:bodyPr/>
                    <a:lstStyle/>
                    <a:p>
                      <a:pPr algn="l" fontAlgn="ctr"/>
                      <a:r>
                        <a:rPr lang="de-DE" sz="1050" u="none" strike="noStrike">
                          <a:effectLst/>
                        </a:rPr>
                        <a:t>Bautzen</a:t>
                      </a:r>
                      <a:endParaRPr lang="de-DE" sz="1050" b="0" i="0" u="none" strike="noStrike">
                        <a:solidFill>
                          <a:srgbClr val="000000"/>
                        </a:solidFill>
                        <a:effectLst/>
                        <a:latin typeface="Calibri" panose="020F0502020204030204" pitchFamily="34" charset="0"/>
                      </a:endParaRPr>
                    </a:p>
                  </a:txBody>
                  <a:tcPr marL="4963" marR="4963" marT="4963" marB="0" anchor="ctr"/>
                </a:tc>
                <a:tc>
                  <a:txBody>
                    <a:bodyPr/>
                    <a:lstStyle/>
                    <a:p>
                      <a:pPr algn="l" fontAlgn="b"/>
                      <a:r>
                        <a:rPr lang="de-DE" sz="1050" u="none" strike="noStrike" dirty="0">
                          <a:effectLst/>
                        </a:rPr>
                        <a:t>Bautzen</a:t>
                      </a:r>
                      <a:endParaRPr lang="de-DE" sz="1050" b="0" i="0" u="none" strike="noStrike" dirty="0">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20,1</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22,9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23,3</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9,8</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17,6</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3133330926"/>
                  </a:ext>
                </a:extLst>
              </a:tr>
              <a:tr h="205267">
                <a:tc vMerge="1">
                  <a:txBody>
                    <a:bodyPr/>
                    <a:lstStyle/>
                    <a:p>
                      <a:endParaRPr lang="de-DE"/>
                    </a:p>
                  </a:txBody>
                  <a:tcPr/>
                </a:tc>
                <a:tc>
                  <a:txBody>
                    <a:bodyPr/>
                    <a:lstStyle/>
                    <a:p>
                      <a:pPr algn="l" fontAlgn="b"/>
                      <a:r>
                        <a:rPr lang="de-DE" sz="1050" u="none" strike="noStrike">
                          <a:effectLst/>
                        </a:rPr>
                        <a:t>Görlitz</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20,0</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23,4</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23,2</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9,4</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17,1</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4213391951"/>
                  </a:ext>
                </a:extLst>
              </a:tr>
              <a:tr h="205267">
                <a:tc rowSpan="3">
                  <a:txBody>
                    <a:bodyPr/>
                    <a:lstStyle/>
                    <a:p>
                      <a:pPr algn="l" fontAlgn="ctr"/>
                      <a:r>
                        <a:rPr lang="de-DE" sz="1050" u="none" strike="noStrike">
                          <a:effectLst/>
                        </a:rPr>
                        <a:t>Chemnitz</a:t>
                      </a:r>
                      <a:endParaRPr lang="de-DE" sz="1050" b="0" i="0" u="none" strike="noStrike">
                        <a:solidFill>
                          <a:srgbClr val="000000"/>
                        </a:solidFill>
                        <a:effectLst/>
                        <a:latin typeface="Calibri" panose="020F0502020204030204" pitchFamily="34" charset="0"/>
                      </a:endParaRPr>
                    </a:p>
                  </a:txBody>
                  <a:tcPr marL="4963" marR="4963" marT="4963" marB="0" anchor="ctr"/>
                </a:tc>
                <a:tc>
                  <a:txBody>
                    <a:bodyPr/>
                    <a:lstStyle/>
                    <a:p>
                      <a:pPr algn="l" fontAlgn="b"/>
                      <a:r>
                        <a:rPr lang="de-DE" sz="1050" u="none" strike="noStrike">
                          <a:effectLst/>
                        </a:rPr>
                        <a:t>Chemnitz</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21,5</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23,3</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24,2</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22,9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9,7</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20,4</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881106576"/>
                  </a:ext>
                </a:extLst>
              </a:tr>
              <a:tr h="205267">
                <a:tc vMerge="1">
                  <a:txBody>
                    <a:bodyPr/>
                    <a:lstStyle/>
                    <a:p>
                      <a:endParaRPr lang="de-DE"/>
                    </a:p>
                  </a:txBody>
                  <a:tcPr/>
                </a:tc>
                <a:tc>
                  <a:txBody>
                    <a:bodyPr/>
                    <a:lstStyle/>
                    <a:p>
                      <a:pPr algn="l" fontAlgn="b"/>
                      <a:r>
                        <a:rPr lang="de-DE" sz="1050" u="none" strike="noStrike">
                          <a:effectLst/>
                        </a:rPr>
                        <a:t>Erzgebirgskreis</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19,7</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23,3</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23,0</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10,0</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19,7</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1250937004"/>
                  </a:ext>
                </a:extLst>
              </a:tr>
              <a:tr h="205267">
                <a:tc vMerge="1">
                  <a:txBody>
                    <a:bodyPr/>
                    <a:lstStyle/>
                    <a:p>
                      <a:endParaRPr lang="de-DE"/>
                    </a:p>
                  </a:txBody>
                  <a:tcPr/>
                </a:tc>
                <a:tc>
                  <a:txBody>
                    <a:bodyPr/>
                    <a:lstStyle/>
                    <a:p>
                      <a:pPr algn="l" fontAlgn="b"/>
                      <a:r>
                        <a:rPr lang="de-DE" sz="1050" u="none" strike="noStrike">
                          <a:effectLst/>
                        </a:rPr>
                        <a:t>Mittelsachsen</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24,1</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10,5</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18,6</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208891439"/>
                  </a:ext>
                </a:extLst>
              </a:tr>
              <a:tr h="205267">
                <a:tc rowSpan="3">
                  <a:txBody>
                    <a:bodyPr/>
                    <a:lstStyle/>
                    <a:p>
                      <a:pPr algn="l" fontAlgn="ctr"/>
                      <a:r>
                        <a:rPr lang="de-DE" sz="1050" u="none" strike="noStrike">
                          <a:effectLst/>
                        </a:rPr>
                        <a:t>Dresden</a:t>
                      </a:r>
                      <a:endParaRPr lang="de-DE" sz="1050" b="0" i="0" u="none" strike="noStrike">
                        <a:solidFill>
                          <a:srgbClr val="000000"/>
                        </a:solidFill>
                        <a:effectLst/>
                        <a:latin typeface="Calibri" panose="020F0502020204030204" pitchFamily="34" charset="0"/>
                      </a:endParaRPr>
                    </a:p>
                  </a:txBody>
                  <a:tcPr marL="4963" marR="4963" marT="4963" marB="0" anchor="ctr"/>
                </a:tc>
                <a:tc>
                  <a:txBody>
                    <a:bodyPr/>
                    <a:lstStyle/>
                    <a:p>
                      <a:pPr algn="l" fontAlgn="b"/>
                      <a:r>
                        <a:rPr lang="de-DE" sz="1050" u="none" strike="noStrike">
                          <a:effectLst/>
                        </a:rPr>
                        <a:t>Dresden</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dirty="0">
                          <a:effectLst/>
                        </a:rPr>
                        <a:t>23,6</a:t>
                      </a:r>
                      <a:endParaRPr lang="de-DE" sz="1050" b="0" i="0" u="none" strike="noStrike" dirty="0">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24,3</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24,5</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22,5</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9,4</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19,2</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2396291776"/>
                  </a:ext>
                </a:extLst>
              </a:tr>
              <a:tr h="205267">
                <a:tc vMerge="1">
                  <a:txBody>
                    <a:bodyPr/>
                    <a:lstStyle/>
                    <a:p>
                      <a:endParaRPr lang="de-DE"/>
                    </a:p>
                  </a:txBody>
                  <a:tcPr/>
                </a:tc>
                <a:tc>
                  <a:txBody>
                    <a:bodyPr/>
                    <a:lstStyle/>
                    <a:p>
                      <a:pPr algn="l" fontAlgn="b"/>
                      <a:r>
                        <a:rPr lang="de-DE" sz="1050" u="none" strike="noStrike">
                          <a:effectLst/>
                        </a:rPr>
                        <a:t>Meißen</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24,2</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23,5</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10,1</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19,0</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2213345167"/>
                  </a:ext>
                </a:extLst>
              </a:tr>
              <a:tr h="205267">
                <a:tc vMerge="1">
                  <a:txBody>
                    <a:bodyPr/>
                    <a:lstStyle/>
                    <a:p>
                      <a:endParaRPr lang="de-DE"/>
                    </a:p>
                  </a:txBody>
                  <a:tcPr/>
                </a:tc>
                <a:tc>
                  <a:txBody>
                    <a:bodyPr/>
                    <a:lstStyle/>
                    <a:p>
                      <a:pPr algn="l" fontAlgn="b"/>
                      <a:r>
                        <a:rPr lang="de-DE" sz="1050" u="none" strike="noStrike">
                          <a:effectLst/>
                        </a:rPr>
                        <a:t>Sächs. Schweiz-Osterz.</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20,8</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24,0</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23,2</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9,7</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17,6</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3279704053"/>
                  </a:ext>
                </a:extLst>
              </a:tr>
              <a:tr h="205267">
                <a:tc rowSpan="3">
                  <a:txBody>
                    <a:bodyPr/>
                    <a:lstStyle/>
                    <a:p>
                      <a:pPr algn="l" fontAlgn="ctr"/>
                      <a:r>
                        <a:rPr lang="de-DE" sz="1050" u="none" strike="noStrike">
                          <a:effectLst/>
                        </a:rPr>
                        <a:t>Leipzig</a:t>
                      </a:r>
                      <a:endParaRPr lang="de-DE" sz="1050" b="0" i="0" u="none" strike="noStrike">
                        <a:solidFill>
                          <a:srgbClr val="000000"/>
                        </a:solidFill>
                        <a:effectLst/>
                        <a:latin typeface="Calibri" panose="020F0502020204030204" pitchFamily="34" charset="0"/>
                      </a:endParaRPr>
                    </a:p>
                  </a:txBody>
                  <a:tcPr marL="4963" marR="4963" marT="4963" marB="0" anchor="ctr"/>
                </a:tc>
                <a:tc>
                  <a:txBody>
                    <a:bodyPr/>
                    <a:lstStyle/>
                    <a:p>
                      <a:pPr algn="l" fontAlgn="b"/>
                      <a:r>
                        <a:rPr lang="de-DE" sz="1050" u="none" strike="noStrike">
                          <a:effectLst/>
                        </a:rPr>
                        <a:t>Leipzig</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21,8</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23,2</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25,3</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9,5</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21,3</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3499361900"/>
                  </a:ext>
                </a:extLst>
              </a:tr>
              <a:tr h="205267">
                <a:tc vMerge="1">
                  <a:txBody>
                    <a:bodyPr/>
                    <a:lstStyle/>
                    <a:p>
                      <a:endParaRPr lang="de-DE"/>
                    </a:p>
                  </a:txBody>
                  <a:tcPr/>
                </a:tc>
                <a:tc>
                  <a:txBody>
                    <a:bodyPr/>
                    <a:lstStyle/>
                    <a:p>
                      <a:pPr algn="l" fontAlgn="b"/>
                      <a:r>
                        <a:rPr lang="de-DE" sz="1050" u="none" strike="noStrike">
                          <a:effectLst/>
                        </a:rPr>
                        <a:t>Leipzig (Land)</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20,4</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22,9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23,2</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9,1</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18,9</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2593710567"/>
                  </a:ext>
                </a:extLst>
              </a:tr>
              <a:tr h="205267">
                <a:tc vMerge="1">
                  <a:txBody>
                    <a:bodyPr/>
                    <a:lstStyle/>
                    <a:p>
                      <a:endParaRPr lang="de-DE"/>
                    </a:p>
                  </a:txBody>
                  <a:tcPr/>
                </a:tc>
                <a:tc>
                  <a:txBody>
                    <a:bodyPr/>
                    <a:lstStyle/>
                    <a:p>
                      <a:pPr algn="l" fontAlgn="b"/>
                      <a:r>
                        <a:rPr lang="de-DE" sz="1050" u="none" strike="noStrike">
                          <a:effectLst/>
                        </a:rPr>
                        <a:t>Nordsachsen</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19,9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23,1</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9,6</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21,4</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1181178545"/>
                  </a:ext>
                </a:extLst>
              </a:tr>
              <a:tr h="205267">
                <a:tc rowSpan="2">
                  <a:txBody>
                    <a:bodyPr/>
                    <a:lstStyle/>
                    <a:p>
                      <a:pPr algn="l" fontAlgn="ctr"/>
                      <a:r>
                        <a:rPr lang="de-DE" sz="1050" u="none" strike="noStrike">
                          <a:effectLst/>
                        </a:rPr>
                        <a:t>Zwickau</a:t>
                      </a:r>
                      <a:endParaRPr lang="de-DE" sz="1050" b="0" i="0" u="none" strike="noStrike">
                        <a:solidFill>
                          <a:srgbClr val="000000"/>
                        </a:solidFill>
                        <a:effectLst/>
                        <a:latin typeface="Calibri" panose="020F0502020204030204" pitchFamily="34" charset="0"/>
                      </a:endParaRPr>
                    </a:p>
                  </a:txBody>
                  <a:tcPr marL="4963" marR="4963" marT="4963" marB="0" anchor="ctr"/>
                </a:tc>
                <a:tc>
                  <a:txBody>
                    <a:bodyPr/>
                    <a:lstStyle/>
                    <a:p>
                      <a:pPr algn="l" fontAlgn="b"/>
                      <a:r>
                        <a:rPr lang="de-DE" sz="1050" u="none" strike="noStrike">
                          <a:effectLst/>
                        </a:rPr>
                        <a:t>Vogtlandkreis</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20,6</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23,5</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21,6</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23,3</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10,4</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18,7</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3623836302"/>
                  </a:ext>
                </a:extLst>
              </a:tr>
              <a:tr h="205267">
                <a:tc vMerge="1">
                  <a:txBody>
                    <a:bodyPr/>
                    <a:lstStyle/>
                    <a:p>
                      <a:endParaRPr lang="de-DE"/>
                    </a:p>
                  </a:txBody>
                  <a:tcPr/>
                </a:tc>
                <a:tc>
                  <a:txBody>
                    <a:bodyPr/>
                    <a:lstStyle/>
                    <a:p>
                      <a:pPr algn="l" fontAlgn="b"/>
                      <a:r>
                        <a:rPr lang="de-DE" sz="1050" u="none" strike="noStrike">
                          <a:effectLst/>
                        </a:rPr>
                        <a:t>Zwickau</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20,9</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23,8</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22,8</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10,1</a:t>
                      </a:r>
                      <a:endParaRPr lang="de-DE" sz="1050" b="0"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u="none" strike="noStrike">
                          <a:effectLst/>
                        </a:rPr>
                        <a:t>18,5</a:t>
                      </a:r>
                      <a:endParaRPr lang="de-DE" sz="1050" b="0" i="0" u="none" strike="noStrike">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2083717805"/>
                  </a:ext>
                </a:extLst>
              </a:tr>
              <a:tr h="205267">
                <a:tc gridSpan="2">
                  <a:txBody>
                    <a:bodyPr/>
                    <a:lstStyle/>
                    <a:p>
                      <a:pPr algn="l" fontAlgn="ctr"/>
                      <a:r>
                        <a:rPr lang="de-DE" sz="1050" b="1" u="none" strike="noStrike">
                          <a:effectLst/>
                        </a:rPr>
                        <a:t>Sachsen ges.</a:t>
                      </a:r>
                      <a:endParaRPr lang="de-DE" sz="1050" b="1" i="0" u="none" strike="noStrike">
                        <a:solidFill>
                          <a:srgbClr val="000000"/>
                        </a:solidFill>
                        <a:effectLst/>
                        <a:latin typeface="Calibri" panose="020F0502020204030204" pitchFamily="34" charset="0"/>
                      </a:endParaRPr>
                    </a:p>
                  </a:txBody>
                  <a:tcPr marL="4963" marR="4963" marT="4963" marB="0" anchor="ctr"/>
                </a:tc>
                <a:tc hMerge="1">
                  <a:txBody>
                    <a:bodyPr/>
                    <a:lstStyle/>
                    <a:p>
                      <a:endParaRPr lang="de-DE"/>
                    </a:p>
                  </a:txBody>
                  <a:tcPr/>
                </a:tc>
                <a:tc>
                  <a:txBody>
                    <a:bodyPr/>
                    <a:lstStyle/>
                    <a:p>
                      <a:pPr algn="ctr" fontAlgn="b"/>
                      <a:r>
                        <a:rPr lang="de-DE" sz="1050" b="1" u="none" strike="noStrike">
                          <a:effectLst/>
                        </a:rPr>
                        <a:t>21,1</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b="1" u="none" strike="noStrike">
                          <a:effectLst/>
                        </a:rPr>
                        <a:t>23,6</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b="1" u="none" strike="noStrike">
                          <a:effectLst/>
                        </a:rPr>
                        <a:t>23,6</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b="1" u="none" strike="noStrike">
                          <a:effectLst/>
                        </a:rPr>
                        <a:t>23,6</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b="1" u="none" strike="noStrike">
                          <a:effectLst/>
                        </a:rPr>
                        <a:t>22,5</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b="1" u="none" strike="noStrike">
                          <a:effectLst/>
                        </a:rPr>
                        <a:t>9,7</a:t>
                      </a:r>
                      <a:endParaRPr lang="de-DE" sz="1050" b="1" i="0" u="none" strike="noStrike">
                        <a:solidFill>
                          <a:srgbClr val="000000"/>
                        </a:solidFill>
                        <a:effectLst/>
                        <a:latin typeface="Calibri" panose="020F0502020204030204" pitchFamily="34" charset="0"/>
                      </a:endParaRPr>
                    </a:p>
                  </a:txBody>
                  <a:tcPr marL="4963" marR="4963" marT="4963" marB="0" anchor="b"/>
                </a:tc>
                <a:tc>
                  <a:txBody>
                    <a:bodyPr/>
                    <a:lstStyle/>
                    <a:p>
                      <a:pPr algn="ctr" fontAlgn="b"/>
                      <a:r>
                        <a:rPr lang="de-DE" sz="1050" b="1" u="none" strike="noStrike" dirty="0">
                          <a:effectLst/>
                        </a:rPr>
                        <a:t>19,3</a:t>
                      </a:r>
                      <a:endParaRPr lang="de-DE" sz="1050" b="1" i="0" u="none" strike="noStrike" dirty="0">
                        <a:solidFill>
                          <a:srgbClr val="000000"/>
                        </a:solidFill>
                        <a:effectLst/>
                        <a:latin typeface="Calibri" panose="020F0502020204030204" pitchFamily="34" charset="0"/>
                      </a:endParaRPr>
                    </a:p>
                  </a:txBody>
                  <a:tcPr marL="4963" marR="4963" marT="4963" marB="0" anchor="b"/>
                </a:tc>
                <a:extLst>
                  <a:ext uri="{0D108BD9-81ED-4DB2-BD59-A6C34878D82A}">
                    <a16:rowId xmlns:a16="http://schemas.microsoft.com/office/drawing/2014/main" val="2851016388"/>
                  </a:ext>
                </a:extLst>
              </a:tr>
            </a:tbl>
          </a:graphicData>
        </a:graphic>
      </p:graphicFrame>
    </p:spTree>
    <p:extLst>
      <p:ext uri="{BB962C8B-B14F-4D97-AF65-F5344CB8AC3E}">
        <p14:creationId xmlns:p14="http://schemas.microsoft.com/office/powerpoint/2010/main" val="2756105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95486"/>
            <a:ext cx="6625406" cy="442937"/>
          </a:xfrm>
        </p:spPr>
        <p:txBody>
          <a:bodyPr/>
          <a:lstStyle/>
          <a:p>
            <a:r>
              <a:rPr lang="de-DE" sz="2400" b="1" dirty="0" smtClean="0"/>
              <a:t>2. Aktuelle Situation</a:t>
            </a:r>
            <a:endParaRPr lang="de-DE" sz="2400" b="1" dirty="0"/>
          </a:p>
        </p:txBody>
      </p:sp>
      <p:sp>
        <p:nvSpPr>
          <p:cNvPr id="3" name="Datumsplatzhalter 2"/>
          <p:cNvSpPr>
            <a:spLocks noGrp="1"/>
          </p:cNvSpPr>
          <p:nvPr>
            <p:ph type="dt" sz="half" idx="10"/>
          </p:nvPr>
        </p:nvSpPr>
        <p:spPr/>
        <p:txBody>
          <a:bodyPr/>
          <a:lstStyle/>
          <a:p>
            <a:r>
              <a:rPr lang="de-DE" altLang="de-DE" smtClean="0"/>
              <a:t>|  31. Januar 2023  |  </a:t>
            </a:r>
            <a:endParaRPr lang="de-DE" altLang="de-DE" dirty="0"/>
          </a:p>
        </p:txBody>
      </p:sp>
      <p:sp>
        <p:nvSpPr>
          <p:cNvPr id="4" name="Foliennummernplatzhalter 3"/>
          <p:cNvSpPr>
            <a:spLocks noGrp="1"/>
          </p:cNvSpPr>
          <p:nvPr>
            <p:ph type="sldNum" sz="quarter" idx="11"/>
          </p:nvPr>
        </p:nvSpPr>
        <p:spPr/>
        <p:txBody>
          <a:bodyPr/>
          <a:lstStyle/>
          <a:p>
            <a:fld id="{AE758384-06EE-45D3-AB2C-9747522A8608}" type="slidenum">
              <a:rPr lang="de-DE" altLang="de-DE" smtClean="0"/>
              <a:pPr/>
              <a:t>9</a:t>
            </a:fld>
            <a:endParaRPr lang="de-DE" altLang="de-DE"/>
          </a:p>
        </p:txBody>
      </p:sp>
      <p:graphicFrame>
        <p:nvGraphicFramePr>
          <p:cNvPr id="7" name="Diagramm 6"/>
          <p:cNvGraphicFramePr>
            <a:graphicFrameLocks/>
          </p:cNvGraphicFramePr>
          <p:nvPr>
            <p:extLst/>
          </p:nvPr>
        </p:nvGraphicFramePr>
        <p:xfrm>
          <a:off x="877093" y="596900"/>
          <a:ext cx="7389814" cy="39497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1297685" y="4307591"/>
            <a:ext cx="7993260" cy="1200329"/>
          </a:xfrm>
          <a:prstGeom prst="rect">
            <a:avLst/>
          </a:prstGeom>
          <a:noFill/>
        </p:spPr>
        <p:txBody>
          <a:bodyPr wrap="square" rtlCol="0">
            <a:spAutoFit/>
          </a:bodyPr>
          <a:lstStyle/>
          <a:p>
            <a:r>
              <a:rPr lang="de-DE" sz="1000" dirty="0"/>
              <a:t>* </a:t>
            </a:r>
            <a:r>
              <a:rPr lang="de-DE" sz="1000" dirty="0" smtClean="0"/>
              <a:t>Prognosewerte </a:t>
            </a:r>
            <a:r>
              <a:rPr lang="de-DE" sz="1000" dirty="0"/>
              <a:t>für </a:t>
            </a:r>
            <a:r>
              <a:rPr lang="de-DE" sz="1000" dirty="0" smtClean="0"/>
              <a:t>Abgänge </a:t>
            </a:r>
            <a:r>
              <a:rPr lang="de-DE" sz="1000" smtClean="0"/>
              <a:t>und Einstellungen für 2022/2023, Daten </a:t>
            </a:r>
            <a:r>
              <a:rPr lang="de-DE" sz="1000" dirty="0"/>
              <a:t>liegen noch nicht </a:t>
            </a:r>
            <a:r>
              <a:rPr lang="de-DE" sz="1000" dirty="0" smtClean="0"/>
              <a:t>vollständig vor </a:t>
            </a:r>
            <a:r>
              <a:rPr lang="de-DE" dirty="0"/>
              <a:t>											</a:t>
            </a:r>
          </a:p>
        </p:txBody>
      </p:sp>
    </p:spTree>
    <p:extLst>
      <p:ext uri="{BB962C8B-B14F-4D97-AF65-F5344CB8AC3E}">
        <p14:creationId xmlns:p14="http://schemas.microsoft.com/office/powerpoint/2010/main" val="3109489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MK_BNE">
  <a:themeElements>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fontScheme name="Folienmaster">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clrMap bg1="lt1" tx1="dk1" bg2="lt2" tx2="dk2" accent1="accent1" accent2="accent2" accent3="accent3" accent4="accent4" accent5="accent5" accent6="accent6" hlink="hlink" folHlink="folHlink"/>
    </a:extraClrScheme>
    <a:extraClrScheme>
      <a:clrScheme name="Folienmaster 2">
        <a:dk1>
          <a:srgbClr val="69BE28"/>
        </a:dk1>
        <a:lt1>
          <a:srgbClr val="FFFFFF"/>
        </a:lt1>
        <a:dk2>
          <a:srgbClr val="DD4814"/>
        </a:dk2>
        <a:lt2>
          <a:srgbClr val="981E32"/>
        </a:lt2>
        <a:accent1>
          <a:srgbClr val="FF7900"/>
        </a:accent1>
        <a:accent2>
          <a:srgbClr val="F8DE6E"/>
        </a:accent2>
        <a:accent3>
          <a:srgbClr val="FFFFFF"/>
        </a:accent3>
        <a:accent4>
          <a:srgbClr val="59A221"/>
        </a:accent4>
        <a:accent5>
          <a:srgbClr val="FFBEAA"/>
        </a:accent5>
        <a:accent6>
          <a:srgbClr val="E1C963"/>
        </a:accent6>
        <a:hlink>
          <a:srgbClr val="002664"/>
        </a:hlink>
        <a:folHlink>
          <a:srgbClr val="9B9B9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MK_Gebäude_16x9.potx" id="{5A2D8A1C-0736-4661-A6B5-28E1BB856270}" vid="{1BE55DCF-E3DA-4F16-B804-9FE75F461D8F}"/>
    </a:ext>
  </a:extLst>
</a:theme>
</file>

<file path=ppt/theme/theme2.xml><?xml version="1.0" encoding="utf-8"?>
<a:theme xmlns:a="http://schemas.openxmlformats.org/drawingml/2006/main" name="1_Folienmaster">
  <a:themeElements>
    <a:clrScheme name="1_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fontScheme name="1_Folienmaster">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clrMap bg1="lt1" tx1="dk1" bg2="lt2" tx2="dk2" accent1="accent1" accent2="accent2" accent3="accent3" accent4="accent4" accent5="accent5" accent6="accent6" hlink="hlink" folHlink="folHlink"/>
    </a:extraClrScheme>
    <a:extraClrScheme>
      <a:clrScheme name="1_Folienmaster 2">
        <a:dk1>
          <a:srgbClr val="69BE28"/>
        </a:dk1>
        <a:lt1>
          <a:srgbClr val="FFFFFF"/>
        </a:lt1>
        <a:dk2>
          <a:srgbClr val="DD4814"/>
        </a:dk2>
        <a:lt2>
          <a:srgbClr val="981E32"/>
        </a:lt2>
        <a:accent1>
          <a:srgbClr val="FF7900"/>
        </a:accent1>
        <a:accent2>
          <a:srgbClr val="F8DE6E"/>
        </a:accent2>
        <a:accent3>
          <a:srgbClr val="FFFFFF"/>
        </a:accent3>
        <a:accent4>
          <a:srgbClr val="59A221"/>
        </a:accent4>
        <a:accent5>
          <a:srgbClr val="FFBEAA"/>
        </a:accent5>
        <a:accent6>
          <a:srgbClr val="E1C963"/>
        </a:accent6>
        <a:hlink>
          <a:srgbClr val="002664"/>
        </a:hlink>
        <a:folHlink>
          <a:srgbClr val="9B9B9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MK_Gebäude_16x9.potx" id="{5A2D8A1C-0736-4661-A6B5-28E1BB856270}" vid="{5C6C6619-E8BE-4DE3-957D-EC5DF99EA43B}"/>
    </a:ext>
  </a:extLst>
</a:theme>
</file>

<file path=ppt/theme/theme3.xml><?xml version="1.0" encoding="utf-8"?>
<a:theme xmlns:a="http://schemas.openxmlformats.org/drawingml/2006/main" name="1_SMK_BNE">
  <a:themeElements>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fontScheme name="Folienmaster">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clrMap bg1="lt1" tx1="dk1" bg2="lt2" tx2="dk2" accent1="accent1" accent2="accent2" accent3="accent3" accent4="accent4" accent5="accent5" accent6="accent6" hlink="hlink" folHlink="folHlink"/>
    </a:extraClrScheme>
    <a:extraClrScheme>
      <a:clrScheme name="Folienmaster 2">
        <a:dk1>
          <a:srgbClr val="69BE28"/>
        </a:dk1>
        <a:lt1>
          <a:srgbClr val="FFFFFF"/>
        </a:lt1>
        <a:dk2>
          <a:srgbClr val="DD4814"/>
        </a:dk2>
        <a:lt2>
          <a:srgbClr val="981E32"/>
        </a:lt2>
        <a:accent1>
          <a:srgbClr val="FF7900"/>
        </a:accent1>
        <a:accent2>
          <a:srgbClr val="F8DE6E"/>
        </a:accent2>
        <a:accent3>
          <a:srgbClr val="FFFFFF"/>
        </a:accent3>
        <a:accent4>
          <a:srgbClr val="59A221"/>
        </a:accent4>
        <a:accent5>
          <a:srgbClr val="FFBEAA"/>
        </a:accent5>
        <a:accent6>
          <a:srgbClr val="E1C963"/>
        </a:accent6>
        <a:hlink>
          <a:srgbClr val="002664"/>
        </a:hlink>
        <a:folHlink>
          <a:srgbClr val="9B9B9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MK_Gebäude_16x9.potx" id="{5A2D8A1C-0736-4661-A6B5-28E1BB856270}" vid="{1BE55DCF-E3DA-4F16-B804-9FE75F461D8F}"/>
    </a:ext>
  </a:ext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FS_Gebäude_16x9</Template>
  <TotalTime>0</TotalTime>
  <Words>2026</Words>
  <Application>Microsoft Office PowerPoint</Application>
  <PresentationFormat>Bildschirmpräsentation (16:9)</PresentationFormat>
  <Paragraphs>638</Paragraphs>
  <Slides>31</Slides>
  <Notes>0</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31</vt:i4>
      </vt:variant>
    </vt:vector>
  </HeadingPairs>
  <TitlesOfParts>
    <vt:vector size="39" baseType="lpstr">
      <vt:lpstr>ＭＳ Ｐゴシック</vt:lpstr>
      <vt:lpstr>Arial</vt:lpstr>
      <vt:lpstr>Arial Unicode MS</vt:lpstr>
      <vt:lpstr>Calibri</vt:lpstr>
      <vt:lpstr>Wingdings</vt:lpstr>
      <vt:lpstr>SMK_BNE</vt:lpstr>
      <vt:lpstr>1_Folienmaster</vt:lpstr>
      <vt:lpstr>1_SMK_BNE</vt:lpstr>
      <vt:lpstr>Fraktionssitzung der CDU am 31.01.2023</vt:lpstr>
      <vt:lpstr>Inhalt</vt:lpstr>
      <vt:lpstr>1. Rückblick</vt:lpstr>
      <vt:lpstr>1. Rückblick</vt:lpstr>
      <vt:lpstr>2. Aktuelle Situation</vt:lpstr>
      <vt:lpstr>2. Aktuelle Situation</vt:lpstr>
      <vt:lpstr>2. Aktuelle Situation - Kernaussagen Kenndaten</vt:lpstr>
      <vt:lpstr>2. Aktuelle Situation</vt:lpstr>
      <vt:lpstr>2. Aktuelle Situation</vt:lpstr>
      <vt:lpstr>    2. Aktuelle Situation Personal im Programm Unterrichtsversorgung</vt:lpstr>
      <vt:lpstr>2. Aktuelle Situation</vt:lpstr>
      <vt:lpstr>2. Aktuelle Situation</vt:lpstr>
      <vt:lpstr>3. Herausforderung: Anzahl Lehrkräfte in Teilzeit</vt:lpstr>
      <vt:lpstr>3. Herausforderung: Teilzeitquote</vt:lpstr>
      <vt:lpstr>3. Herausforderung: Anrechnungen, Ermäßigungen,      Freistellungen, Minderungen</vt:lpstr>
      <vt:lpstr>3. Herausforderung: Abschlussquote</vt:lpstr>
      <vt:lpstr>PowerPoint-Präsentation</vt:lpstr>
      <vt:lpstr>PowerPoint-Präsentation</vt:lpstr>
      <vt:lpstr>PowerPoint-Präsentation</vt:lpstr>
      <vt:lpstr>PowerPoint-Präsentation</vt:lpstr>
      <vt:lpstr>3. Herausforderung: Integration</vt:lpstr>
      <vt:lpstr>3. Herausforderung: Integration ukrainischer     Schülerinnen und Schüler </vt:lpstr>
      <vt:lpstr>   3. Herausforderung: Beschäftigungsverbote für     schwangere Lehrkräfte  </vt:lpstr>
      <vt:lpstr>Licht am Ende des Tunnels?</vt:lpstr>
      <vt:lpstr>4. Maßnahmen</vt:lpstr>
      <vt:lpstr>    Einstellungsverfahren, Einstellungserlass vom 04.01.2023 </vt:lpstr>
      <vt:lpstr>               Budgetierung von Lehrerarbeitsvermögen </vt:lpstr>
      <vt:lpstr>Neue Arbeitsmodelle im Landesschuldienst </vt:lpstr>
      <vt:lpstr>Weitere Stärkung der Assistenz</vt:lpstr>
      <vt:lpstr>PowerPoint-Präsentation</vt:lpstr>
      <vt:lpstr>PowerPoint-Präsentation</vt:lpstr>
    </vt:vector>
  </TitlesOfParts>
  <Company>Sächsisches Staatsministerium für Kultus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Geißler, Lydia - SMK</dc:creator>
  <cp:lastModifiedBy>Ahnert, Heike - SMK</cp:lastModifiedBy>
  <cp:revision>184</cp:revision>
  <cp:lastPrinted>2023-01-30T12:19:45Z</cp:lastPrinted>
  <dcterms:created xsi:type="dcterms:W3CDTF">2023-01-16T13:39:12Z</dcterms:created>
  <dcterms:modified xsi:type="dcterms:W3CDTF">2023-01-30T13:07:35Z</dcterms:modified>
</cp:coreProperties>
</file>